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256" r:id="rId2"/>
    <p:sldId id="258" r:id="rId3"/>
    <p:sldId id="259" r:id="rId4"/>
    <p:sldId id="260" r:id="rId5"/>
    <p:sldId id="261" r:id="rId6"/>
    <p:sldId id="262" r:id="rId7"/>
    <p:sldId id="288" r:id="rId8"/>
    <p:sldId id="264" r:id="rId9"/>
    <p:sldId id="265" r:id="rId10"/>
    <p:sldId id="267" r:id="rId11"/>
    <p:sldId id="268" r:id="rId12"/>
    <p:sldId id="269" r:id="rId13"/>
    <p:sldId id="270" r:id="rId14"/>
    <p:sldId id="271" r:id="rId15"/>
    <p:sldId id="272" r:id="rId16"/>
    <p:sldId id="273" r:id="rId17"/>
    <p:sldId id="274" r:id="rId18"/>
    <p:sldId id="275" r:id="rId19"/>
    <p:sldId id="289" r:id="rId20"/>
    <p:sldId id="291" r:id="rId21"/>
    <p:sldId id="277" r:id="rId22"/>
    <p:sldId id="282" r:id="rId23"/>
    <p:sldId id="283" r:id="rId24"/>
    <p:sldId id="287" r:id="rId25"/>
    <p:sldId id="284" r:id="rId26"/>
    <p:sldId id="285" r:id="rId27"/>
    <p:sldId id="278" r:id="rId28"/>
    <p:sldId id="286" r:id="rId29"/>
    <p:sldId id="281"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3" autoAdjust="0"/>
    <p:restoredTop sz="94660"/>
  </p:normalViewPr>
  <p:slideViewPr>
    <p:cSldViewPr snapToGrid="0">
      <p:cViewPr varScale="1">
        <p:scale>
          <a:sx n="88" d="100"/>
          <a:sy n="88" d="100"/>
        </p:scale>
        <p:origin x="451"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147.174.30.54\userdrives\w0180509\My%20Documents\Research\evo%20of%20ritual\costly%20rituals\charts\combo%20pig.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a:t>All</a:t>
            </a:r>
            <a:r>
              <a:rPr lang="en-US" baseline="0" dirty="0"/>
              <a:t> Pigment Sites by Time</a:t>
            </a:r>
          </a:p>
          <a:p>
            <a:pPr>
              <a:defRPr/>
            </a:pPr>
            <a:endParaRPr lang="en-US" sz="1000" dirty="0"/>
          </a:p>
        </c:rich>
      </c:tx>
      <c:overlay val="0"/>
    </c:title>
    <c:autoTitleDeleted val="0"/>
    <c:plotArea>
      <c:layout>
        <c:manualLayout>
          <c:layoutTarget val="inner"/>
          <c:xMode val="edge"/>
          <c:yMode val="edge"/>
          <c:x val="0.12421123782129682"/>
          <c:y val="0.13672962249519682"/>
          <c:w val="0.69583182017991407"/>
          <c:h val="0.7317737289600299"/>
        </c:manualLayout>
      </c:layout>
      <c:scatterChart>
        <c:scatterStyle val="lineMarker"/>
        <c:varyColors val="0"/>
        <c:ser>
          <c:idx val="0"/>
          <c:order val="0"/>
          <c:tx>
            <c:v>Homo sapiens</c:v>
          </c:tx>
          <c:spPr>
            <a:ln w="28575">
              <a:noFill/>
            </a:ln>
          </c:spPr>
          <c:xVal>
            <c:numRef>
              <c:f>Sheet1!$B$2:$B$20</c:f>
              <c:numCache>
                <c:formatCode>General</c:formatCode>
                <c:ptCount val="19"/>
                <c:pt idx="0">
                  <c:v>285</c:v>
                </c:pt>
                <c:pt idx="1">
                  <c:v>230</c:v>
                </c:pt>
                <c:pt idx="2">
                  <c:v>223</c:v>
                </c:pt>
                <c:pt idx="3">
                  <c:v>170</c:v>
                </c:pt>
                <c:pt idx="4">
                  <c:v>164</c:v>
                </c:pt>
                <c:pt idx="5">
                  <c:v>143</c:v>
                </c:pt>
                <c:pt idx="6">
                  <c:v>130</c:v>
                </c:pt>
                <c:pt idx="7">
                  <c:v>126</c:v>
                </c:pt>
                <c:pt idx="8">
                  <c:v>126</c:v>
                </c:pt>
                <c:pt idx="9">
                  <c:v>120</c:v>
                </c:pt>
                <c:pt idx="10">
                  <c:v>110</c:v>
                </c:pt>
                <c:pt idx="11">
                  <c:v>110</c:v>
                </c:pt>
                <c:pt idx="12">
                  <c:v>100</c:v>
                </c:pt>
                <c:pt idx="13">
                  <c:v>90</c:v>
                </c:pt>
                <c:pt idx="14">
                  <c:v>90</c:v>
                </c:pt>
                <c:pt idx="15">
                  <c:v>77</c:v>
                </c:pt>
                <c:pt idx="16">
                  <c:v>77</c:v>
                </c:pt>
                <c:pt idx="17">
                  <c:v>70</c:v>
                </c:pt>
                <c:pt idx="18">
                  <c:v>65</c:v>
                </c:pt>
              </c:numCache>
            </c:numRef>
          </c:xVal>
          <c:yVal>
            <c:numRef>
              <c:f>Sheet1!$C$2:$C$20</c:f>
              <c:numCache>
                <c:formatCode>General</c:formatCode>
                <c:ptCount val="19"/>
                <c:pt idx="0">
                  <c:v>70</c:v>
                </c:pt>
                <c:pt idx="1">
                  <c:v>111</c:v>
                </c:pt>
                <c:pt idx="2">
                  <c:v>59</c:v>
                </c:pt>
                <c:pt idx="3">
                  <c:v>439</c:v>
                </c:pt>
                <c:pt idx="4">
                  <c:v>1032</c:v>
                </c:pt>
                <c:pt idx="5">
                  <c:v>8000</c:v>
                </c:pt>
                <c:pt idx="6">
                  <c:v>407</c:v>
                </c:pt>
                <c:pt idx="7">
                  <c:v>1123</c:v>
                </c:pt>
                <c:pt idx="8">
                  <c:v>105</c:v>
                </c:pt>
                <c:pt idx="9">
                  <c:v>304</c:v>
                </c:pt>
                <c:pt idx="10">
                  <c:v>558</c:v>
                </c:pt>
                <c:pt idx="11">
                  <c:v>217</c:v>
                </c:pt>
                <c:pt idx="12">
                  <c:v>71</c:v>
                </c:pt>
                <c:pt idx="13">
                  <c:v>1675</c:v>
                </c:pt>
                <c:pt idx="14">
                  <c:v>84</c:v>
                </c:pt>
                <c:pt idx="15">
                  <c:v>5000</c:v>
                </c:pt>
                <c:pt idx="16">
                  <c:v>214</c:v>
                </c:pt>
                <c:pt idx="17">
                  <c:v>133</c:v>
                </c:pt>
                <c:pt idx="18">
                  <c:v>4000</c:v>
                </c:pt>
              </c:numCache>
            </c:numRef>
          </c:yVal>
          <c:smooth val="0"/>
          <c:extLst>
            <c:ext xmlns:c16="http://schemas.microsoft.com/office/drawing/2014/chart" uri="{C3380CC4-5D6E-409C-BE32-E72D297353CC}">
              <c16:uniqueId val="{00000000-FC2F-4E9A-9E4F-B54357631115}"/>
            </c:ext>
          </c:extLst>
        </c:ser>
        <c:ser>
          <c:idx val="1"/>
          <c:order val="1"/>
          <c:tx>
            <c:v>Neanderthal </c:v>
          </c:tx>
          <c:spPr>
            <a:ln w="28575">
              <a:noFill/>
            </a:ln>
          </c:spPr>
          <c:marker>
            <c:symbol val="star"/>
            <c:size val="7"/>
          </c:marker>
          <c:xVal>
            <c:numRef>
              <c:f>Sheet1!$B$21:$B$29</c:f>
              <c:numCache>
                <c:formatCode>General</c:formatCode>
                <c:ptCount val="9"/>
                <c:pt idx="0">
                  <c:v>285</c:v>
                </c:pt>
                <c:pt idx="1">
                  <c:v>250</c:v>
                </c:pt>
                <c:pt idx="2">
                  <c:v>250</c:v>
                </c:pt>
                <c:pt idx="3">
                  <c:v>50</c:v>
                </c:pt>
                <c:pt idx="4">
                  <c:v>50</c:v>
                </c:pt>
                <c:pt idx="5">
                  <c:v>50</c:v>
                </c:pt>
                <c:pt idx="6">
                  <c:v>40</c:v>
                </c:pt>
                <c:pt idx="7">
                  <c:v>38</c:v>
                </c:pt>
                <c:pt idx="8">
                  <c:v>40</c:v>
                </c:pt>
              </c:numCache>
            </c:numRef>
          </c:xVal>
          <c:yVal>
            <c:numRef>
              <c:f>Sheet1!$C$21:$C$29</c:f>
              <c:numCache>
                <c:formatCode>General</c:formatCode>
                <c:ptCount val="9"/>
                <c:pt idx="0">
                  <c:v>0</c:v>
                </c:pt>
                <c:pt idx="1">
                  <c:v>1</c:v>
                </c:pt>
                <c:pt idx="2">
                  <c:v>1</c:v>
                </c:pt>
                <c:pt idx="3">
                  <c:v>500</c:v>
                </c:pt>
                <c:pt idx="4">
                  <c:v>0</c:v>
                </c:pt>
                <c:pt idx="5">
                  <c:v>82</c:v>
                </c:pt>
                <c:pt idx="6">
                  <c:v>32</c:v>
                </c:pt>
                <c:pt idx="7">
                  <c:v>0</c:v>
                </c:pt>
                <c:pt idx="8">
                  <c:v>1500</c:v>
                </c:pt>
              </c:numCache>
            </c:numRef>
          </c:yVal>
          <c:smooth val="0"/>
          <c:extLst>
            <c:ext xmlns:c16="http://schemas.microsoft.com/office/drawing/2014/chart" uri="{C3380CC4-5D6E-409C-BE32-E72D297353CC}">
              <c16:uniqueId val="{00000001-FC2F-4E9A-9E4F-B54357631115}"/>
            </c:ext>
          </c:extLst>
        </c:ser>
        <c:ser>
          <c:idx val="2"/>
          <c:order val="2"/>
          <c:spPr>
            <a:ln w="28575">
              <a:noFill/>
            </a:ln>
          </c:spPr>
          <c:marker>
            <c:symbol val="diamond"/>
            <c:size val="7"/>
            <c:spPr>
              <a:solidFill>
                <a:schemeClr val="accent1"/>
              </a:solidFill>
              <a:ln>
                <a:solidFill>
                  <a:srgbClr val="0070C0"/>
                </a:solidFill>
              </a:ln>
            </c:spPr>
          </c:marker>
          <c:dPt>
            <c:idx val="0"/>
            <c:bubble3D val="0"/>
            <c:spPr>
              <a:ln w="28575">
                <a:solidFill>
                  <a:srgbClr val="0070C0"/>
                </a:solidFill>
              </a:ln>
            </c:spPr>
            <c:extLst>
              <c:ext xmlns:c16="http://schemas.microsoft.com/office/drawing/2014/chart" uri="{C3380CC4-5D6E-409C-BE32-E72D297353CC}">
                <c16:uniqueId val="{00000002-FC2F-4E9A-9E4F-B54357631115}"/>
              </c:ext>
            </c:extLst>
          </c:dPt>
          <c:dLbls>
            <c:dLbl>
              <c:idx val="0"/>
              <c:delete val="1"/>
              <c:extLst>
                <c:ext xmlns:c15="http://schemas.microsoft.com/office/drawing/2012/chart" uri="{CE6537A1-D6FC-4f65-9D91-7224C49458BB}"/>
                <c:ext xmlns:c16="http://schemas.microsoft.com/office/drawing/2014/chart" uri="{C3380CC4-5D6E-409C-BE32-E72D297353CC}">
                  <c16:uniqueId val="{00000002-FC2F-4E9A-9E4F-B54357631115}"/>
                </c:ext>
              </c:extLst>
            </c:dLbl>
            <c:dLbl>
              <c:idx val="1"/>
              <c:delete val="1"/>
              <c:extLst>
                <c:ext xmlns:c15="http://schemas.microsoft.com/office/drawing/2012/chart" uri="{CE6537A1-D6FC-4f65-9D91-7224C49458BB}"/>
                <c:ext xmlns:c16="http://schemas.microsoft.com/office/drawing/2014/chart" uri="{C3380CC4-5D6E-409C-BE32-E72D297353CC}">
                  <c16:uniqueId val="{00000003-FC2F-4E9A-9E4F-B54357631115}"/>
                </c:ext>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numRef>
              <c:f>Sheet1!$B$30:$B$31</c:f>
              <c:numCache>
                <c:formatCode>General</c:formatCode>
                <c:ptCount val="2"/>
                <c:pt idx="0">
                  <c:v>400</c:v>
                </c:pt>
                <c:pt idx="1">
                  <c:v>200</c:v>
                </c:pt>
              </c:numCache>
            </c:numRef>
          </c:xVal>
          <c:yVal>
            <c:numRef>
              <c:f>Sheet1!$C$30:$C$31</c:f>
              <c:numCache>
                <c:formatCode>General</c:formatCode>
                <c:ptCount val="2"/>
                <c:pt idx="0">
                  <c:v>1530</c:v>
                </c:pt>
                <c:pt idx="1">
                  <c:v>8000</c:v>
                </c:pt>
              </c:numCache>
            </c:numRef>
          </c:yVal>
          <c:smooth val="0"/>
          <c:extLst>
            <c:ext xmlns:c16="http://schemas.microsoft.com/office/drawing/2014/chart" uri="{C3380CC4-5D6E-409C-BE32-E72D297353CC}">
              <c16:uniqueId val="{00000004-FC2F-4E9A-9E4F-B54357631115}"/>
            </c:ext>
          </c:extLst>
        </c:ser>
        <c:dLbls>
          <c:showLegendKey val="0"/>
          <c:showVal val="0"/>
          <c:showCatName val="0"/>
          <c:showSerName val="0"/>
          <c:showPercent val="0"/>
          <c:showBubbleSize val="0"/>
        </c:dLbls>
        <c:axId val="91198592"/>
        <c:axId val="91718016"/>
      </c:scatterChart>
      <c:valAx>
        <c:axId val="91198592"/>
        <c:scaling>
          <c:orientation val="minMax"/>
          <c:max val="450"/>
        </c:scaling>
        <c:delete val="0"/>
        <c:axPos val="b"/>
        <c:title>
          <c:tx>
            <c:rich>
              <a:bodyPr/>
              <a:lstStyle/>
              <a:p>
                <a:pPr>
                  <a:defRPr/>
                </a:pPr>
                <a:r>
                  <a:rPr lang="en-US"/>
                  <a:t>Thousand</a:t>
                </a:r>
                <a:r>
                  <a:rPr lang="en-US" baseline="0"/>
                  <a:t> Years Ago</a:t>
                </a:r>
                <a:endParaRPr lang="en-US"/>
              </a:p>
            </c:rich>
          </c:tx>
          <c:overlay val="0"/>
        </c:title>
        <c:numFmt formatCode="General" sourceLinked="1"/>
        <c:majorTickMark val="none"/>
        <c:minorTickMark val="none"/>
        <c:tickLblPos val="nextTo"/>
        <c:crossAx val="91718016"/>
        <c:crosses val="autoZero"/>
        <c:crossBetween val="midCat"/>
        <c:majorUnit val="50"/>
      </c:valAx>
      <c:valAx>
        <c:axId val="91718016"/>
        <c:scaling>
          <c:orientation val="minMax"/>
          <c:max val="8000"/>
        </c:scaling>
        <c:delete val="0"/>
        <c:axPos val="l"/>
        <c:majorGridlines/>
        <c:title>
          <c:tx>
            <c:rich>
              <a:bodyPr/>
              <a:lstStyle/>
              <a:p>
                <a:pPr>
                  <a:defRPr/>
                </a:pPr>
                <a:r>
                  <a:rPr lang="en-US"/>
                  <a:t>#</a:t>
                </a:r>
                <a:r>
                  <a:rPr lang="en-US" baseline="0"/>
                  <a:t> of Pieces</a:t>
                </a:r>
                <a:endParaRPr lang="en-US"/>
              </a:p>
            </c:rich>
          </c:tx>
          <c:overlay val="0"/>
        </c:title>
        <c:numFmt formatCode="General" sourceLinked="1"/>
        <c:majorTickMark val="none"/>
        <c:minorTickMark val="none"/>
        <c:tickLblPos val="nextTo"/>
        <c:crossAx val="91198592"/>
        <c:crosses val="autoZero"/>
        <c:crossBetween val="midCat"/>
        <c:majorUnit val="500"/>
        <c:minorUnit val="500"/>
      </c:valAx>
    </c:plotArea>
    <c:legend>
      <c:legendPos val="r"/>
      <c:legendEntry>
        <c:idx val="2"/>
        <c:delete val="1"/>
      </c:legendEntry>
      <c:overlay val="0"/>
    </c:legend>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B20C0D-94D3-4486-9DBE-FA0C60D8A567}" type="datetimeFigureOut">
              <a:rPr lang="en-US" smtClean="0"/>
              <a:pPr/>
              <a:t>6/26/2019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6ED4C1-D6AD-43F1-8D3D-784810299D60}" type="slidenum">
              <a:rPr lang="en-US" smtClean="0"/>
              <a:pPr/>
              <a:t>‹#›</a:t>
            </a:fld>
            <a:endParaRPr lang="en-US"/>
          </a:p>
        </p:txBody>
      </p:sp>
    </p:spTree>
    <p:extLst>
      <p:ext uri="{BB962C8B-B14F-4D97-AF65-F5344CB8AC3E}">
        <p14:creationId xmlns:p14="http://schemas.microsoft.com/office/powerpoint/2010/main" val="1213897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p:spPr>
      </p:sp>
      <p:sp>
        <p:nvSpPr>
          <p:cNvPr id="409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a:p>
        </p:txBody>
      </p:sp>
      <p:sp>
        <p:nvSpPr>
          <p:cNvPr id="409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07DB45D5-A50C-42CB-944C-D355A39B31B6}" type="slidenum">
              <a:rPr lang="en-US" smtClean="0"/>
              <a:pPr/>
              <a:t>10</a:t>
            </a:fld>
            <a:endParaRPr lang="en-US"/>
          </a:p>
        </p:txBody>
      </p:sp>
    </p:spTree>
    <p:extLst>
      <p:ext uri="{BB962C8B-B14F-4D97-AF65-F5344CB8AC3E}">
        <p14:creationId xmlns:p14="http://schemas.microsoft.com/office/powerpoint/2010/main" val="7834729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154E386-243C-4162-A6EF-BCAE096C33EB}" type="slidenum">
              <a:rPr lang="en-US" smtClean="0"/>
              <a:pPr/>
              <a:t>25</a:t>
            </a:fld>
            <a:endParaRPr lang="en-US"/>
          </a:p>
        </p:txBody>
      </p:sp>
    </p:spTree>
    <p:extLst>
      <p:ext uri="{BB962C8B-B14F-4D97-AF65-F5344CB8AC3E}">
        <p14:creationId xmlns:p14="http://schemas.microsoft.com/office/powerpoint/2010/main" val="3561597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Hayden, B. 2012. Neanderthal social structure. Oxford Journal of Archaeology 31, 1–26.</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Walker, M. J. et al. 2012. The excavation of buried articulated Neanderthal skeletons at </a:t>
            </a:r>
            <a:r>
              <a:rPr lang="en-US" sz="1200" kern="1200" dirty="0" err="1">
                <a:solidFill>
                  <a:schemeClr val="tx1"/>
                </a:solidFill>
                <a:latin typeface="+mn-lt"/>
                <a:ea typeface="+mn-ea"/>
                <a:cs typeface="+mn-cs"/>
              </a:rPr>
              <a:t>Sima</a:t>
            </a:r>
            <a:r>
              <a:rPr lang="en-US" sz="1200" kern="1200" dirty="0">
                <a:solidFill>
                  <a:schemeClr val="tx1"/>
                </a:solidFill>
                <a:latin typeface="+mn-lt"/>
                <a:ea typeface="+mn-ea"/>
                <a:cs typeface="+mn-cs"/>
              </a:rPr>
              <a:t> de </a:t>
            </a:r>
            <a:r>
              <a:rPr lang="en-US" sz="1200" kern="1200" dirty="0" err="1">
                <a:solidFill>
                  <a:schemeClr val="tx1"/>
                </a:solidFill>
                <a:latin typeface="+mn-lt"/>
                <a:ea typeface="+mn-ea"/>
                <a:cs typeface="+mn-cs"/>
              </a:rPr>
              <a:t>las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Palomas</a:t>
            </a:r>
            <a:r>
              <a:rPr lang="en-US" sz="1200" kern="1200" dirty="0">
                <a:solidFill>
                  <a:schemeClr val="tx1"/>
                </a:solidFill>
                <a:latin typeface="+mn-lt"/>
                <a:ea typeface="+mn-ea"/>
                <a:cs typeface="+mn-cs"/>
              </a:rPr>
              <a:t> (Murcia SE Spain). Quaternary International 259, 7-21.</a:t>
            </a:r>
          </a:p>
          <a:p>
            <a:endParaRPr lang="en-US" dirty="0"/>
          </a:p>
        </p:txBody>
      </p:sp>
      <p:sp>
        <p:nvSpPr>
          <p:cNvPr id="4" name="Slide Number Placeholder 3"/>
          <p:cNvSpPr>
            <a:spLocks noGrp="1"/>
          </p:cNvSpPr>
          <p:nvPr>
            <p:ph type="sldNum" sz="quarter" idx="10"/>
          </p:nvPr>
        </p:nvSpPr>
        <p:spPr/>
        <p:txBody>
          <a:bodyPr/>
          <a:lstStyle/>
          <a:p>
            <a:fld id="{F0864971-12A9-48E7-8B74-A1D0EF508757}" type="slidenum">
              <a:rPr lang="en-US" smtClean="0"/>
              <a:pPr/>
              <a:t>27</a:t>
            </a:fld>
            <a:endParaRPr lang="en-US"/>
          </a:p>
        </p:txBody>
      </p:sp>
    </p:spTree>
    <p:extLst>
      <p:ext uri="{BB962C8B-B14F-4D97-AF65-F5344CB8AC3E}">
        <p14:creationId xmlns:p14="http://schemas.microsoft.com/office/powerpoint/2010/main" val="329692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Hayden, B. 2012. Neanderthal social structure. Oxford Journal of Archaeology 31, 1–26.</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Walker, M. J. et al. 2012. The excavation of buried articulated Neanderthal skeletons at </a:t>
            </a:r>
            <a:r>
              <a:rPr lang="en-US" sz="1200" kern="1200" dirty="0" err="1">
                <a:solidFill>
                  <a:schemeClr val="tx1"/>
                </a:solidFill>
                <a:latin typeface="+mn-lt"/>
                <a:ea typeface="+mn-ea"/>
                <a:cs typeface="+mn-cs"/>
              </a:rPr>
              <a:t>Sima</a:t>
            </a:r>
            <a:r>
              <a:rPr lang="en-US" sz="1200" kern="1200" dirty="0">
                <a:solidFill>
                  <a:schemeClr val="tx1"/>
                </a:solidFill>
                <a:latin typeface="+mn-lt"/>
                <a:ea typeface="+mn-ea"/>
                <a:cs typeface="+mn-cs"/>
              </a:rPr>
              <a:t> de </a:t>
            </a:r>
            <a:r>
              <a:rPr lang="en-US" sz="1200" kern="1200" dirty="0" err="1">
                <a:solidFill>
                  <a:schemeClr val="tx1"/>
                </a:solidFill>
                <a:latin typeface="+mn-lt"/>
                <a:ea typeface="+mn-ea"/>
                <a:cs typeface="+mn-cs"/>
              </a:rPr>
              <a:t>las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Palomas</a:t>
            </a:r>
            <a:r>
              <a:rPr lang="en-US" sz="1200" kern="1200" dirty="0">
                <a:solidFill>
                  <a:schemeClr val="tx1"/>
                </a:solidFill>
                <a:latin typeface="+mn-lt"/>
                <a:ea typeface="+mn-ea"/>
                <a:cs typeface="+mn-cs"/>
              </a:rPr>
              <a:t> (Murcia SE Spain). Quaternary International 259, 7-21.</a:t>
            </a:r>
          </a:p>
          <a:p>
            <a:endParaRPr lang="en-US" dirty="0"/>
          </a:p>
        </p:txBody>
      </p:sp>
      <p:sp>
        <p:nvSpPr>
          <p:cNvPr id="4" name="Slide Number Placeholder 3"/>
          <p:cNvSpPr>
            <a:spLocks noGrp="1"/>
          </p:cNvSpPr>
          <p:nvPr>
            <p:ph type="sldNum" sz="quarter" idx="10"/>
          </p:nvPr>
        </p:nvSpPr>
        <p:spPr/>
        <p:txBody>
          <a:bodyPr/>
          <a:lstStyle/>
          <a:p>
            <a:fld id="{F0864971-12A9-48E7-8B74-A1D0EF508757}" type="slidenum">
              <a:rPr lang="en-US" smtClean="0"/>
              <a:pPr/>
              <a:t>28</a:t>
            </a:fld>
            <a:endParaRPr lang="en-US"/>
          </a:p>
        </p:txBody>
      </p:sp>
    </p:spTree>
    <p:extLst>
      <p:ext uri="{BB962C8B-B14F-4D97-AF65-F5344CB8AC3E}">
        <p14:creationId xmlns:p14="http://schemas.microsoft.com/office/powerpoint/2010/main" val="962103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p>
        </p:txBody>
      </p:sp>
      <p:sp>
        <p:nvSpPr>
          <p:cNvPr id="41988"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39665514-A916-47B9-90A7-D71561C7ABCD}" type="slidenum">
              <a:rPr lang="en-US" smtClean="0"/>
              <a:pPr/>
              <a:t>11</a:t>
            </a:fld>
            <a:endParaRPr lang="en-US"/>
          </a:p>
        </p:txBody>
      </p:sp>
    </p:spTree>
    <p:extLst>
      <p:ext uri="{BB962C8B-B14F-4D97-AF65-F5344CB8AC3E}">
        <p14:creationId xmlns:p14="http://schemas.microsoft.com/office/powerpoint/2010/main" val="2922894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Ritualizing actions typically involves bringing isolating automatically executing instrumental actions and bringing them under conscious control. For example, washing a glass or mirror involves repetitive (often circular) hand movements. These actions are usually executed automatically as one attends to the goal (is the glass clean) rather than the hand motions. Ritual cleaning of sacred object focuses attention on the movements themselves which often must be executed in a prescribed fashion (see Boyer &amp; </a:t>
            </a:r>
            <a:r>
              <a:rPr lang="en-US" dirty="0" err="1"/>
              <a:t>Lienard</a:t>
            </a:r>
            <a:r>
              <a:rPr lang="en-US" dirty="0"/>
              <a:t>, 2008). Similar examples might be found in how musical instruments are handled in military bands or how breathing is monitored and controlled in meditative practices. Jai et al, 2010 study shows that these sorts of “lower” level ritualized practices done on regular basis not only engage working memory processes (such as </a:t>
            </a:r>
            <a:r>
              <a:rPr lang="en-US" dirty="0" err="1"/>
              <a:t>attentional</a:t>
            </a:r>
            <a:r>
              <a:rPr lang="en-US" dirty="0"/>
              <a:t> control or emotional regulation) but can produce increases in working memory capacity. </a:t>
            </a:r>
          </a:p>
          <a:p>
            <a:endParaRPr lang="en-US" dirty="0"/>
          </a:p>
        </p:txBody>
      </p:sp>
      <p:sp>
        <p:nvSpPr>
          <p:cNvPr id="4" name="Slide Number Placeholder 3"/>
          <p:cNvSpPr>
            <a:spLocks noGrp="1"/>
          </p:cNvSpPr>
          <p:nvPr>
            <p:ph type="sldNum" sz="quarter" idx="10"/>
          </p:nvPr>
        </p:nvSpPr>
        <p:spPr/>
        <p:txBody>
          <a:bodyPr/>
          <a:lstStyle/>
          <a:p>
            <a:fld id="{E8C66454-B696-4B91-83F0-3C504F1293F3}" type="slidenum">
              <a:rPr lang="en-US" smtClean="0"/>
              <a:pPr/>
              <a:t>12</a:t>
            </a:fld>
            <a:endParaRPr lang="en-US"/>
          </a:p>
        </p:txBody>
      </p:sp>
    </p:spTree>
    <p:extLst>
      <p:ext uri="{BB962C8B-B14F-4D97-AF65-F5344CB8AC3E}">
        <p14:creationId xmlns:p14="http://schemas.microsoft.com/office/powerpoint/2010/main" val="2008761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Intended Receivers and Functional </a:t>
            </a:r>
            <a:r>
              <a:rPr lang="en-US" sz="1200" kern="1200" dirty="0" err="1">
                <a:solidFill>
                  <a:schemeClr val="tx1"/>
                </a:solidFill>
                <a:latin typeface="+mn-lt"/>
                <a:ea typeface="+mn-ea"/>
                <a:cs typeface="+mn-cs"/>
              </a:rPr>
              <a:t>Signiﬁcance</a:t>
            </a:r>
            <a:r>
              <a:rPr lang="en-US" sz="1200" kern="1200" dirty="0">
                <a:solidFill>
                  <a:schemeClr val="tx1"/>
                </a:solidFill>
                <a:latin typeface="+mn-lt"/>
                <a:ea typeface="+mn-ea"/>
                <a:cs typeface="+mn-cs"/>
              </a:rPr>
              <a:t> of Grunt and</a:t>
            </a:r>
          </a:p>
          <a:p>
            <a:r>
              <a:rPr lang="en-US" sz="1200" kern="1200" dirty="0" err="1">
                <a:solidFill>
                  <a:schemeClr val="tx1"/>
                </a:solidFill>
                <a:latin typeface="+mn-lt"/>
                <a:ea typeface="+mn-ea"/>
                <a:cs typeface="+mn-cs"/>
              </a:rPr>
              <a:t>Girney</a:t>
            </a:r>
            <a:r>
              <a:rPr lang="en-US" sz="1200" kern="1200" dirty="0">
                <a:solidFill>
                  <a:schemeClr val="tx1"/>
                </a:solidFill>
                <a:latin typeface="+mn-lt"/>
                <a:ea typeface="+mn-ea"/>
                <a:cs typeface="+mn-cs"/>
              </a:rPr>
              <a:t> Vocalizations in Free-Ranging Female Rhesus Macaques</a:t>
            </a:r>
          </a:p>
          <a:p>
            <a:r>
              <a:rPr lang="it-IT" sz="1200" kern="1200" dirty="0">
                <a:solidFill>
                  <a:schemeClr val="tx1"/>
                </a:solidFill>
                <a:latin typeface="+mn-lt"/>
                <a:ea typeface="+mn-ea"/>
                <a:cs typeface="+mn-cs"/>
              </a:rPr>
              <a:t>Jessica C. Whitham*, Melissa S. Gerald &amp; Dario Maestripieri*</a:t>
            </a:r>
            <a:r>
              <a:rPr lang="en-US" sz="1200" kern="1200" dirty="0" err="1">
                <a:solidFill>
                  <a:schemeClr val="tx1"/>
                </a:solidFill>
                <a:latin typeface="+mn-lt"/>
                <a:ea typeface="+mn-ea"/>
                <a:cs typeface="+mn-cs"/>
              </a:rPr>
              <a:t>Ethology</a:t>
            </a:r>
            <a:r>
              <a:rPr lang="en-US" sz="1200" kern="1200" dirty="0">
                <a:solidFill>
                  <a:schemeClr val="tx1"/>
                </a:solidFill>
                <a:latin typeface="+mn-lt"/>
                <a:ea typeface="+mn-ea"/>
                <a:cs typeface="+mn-cs"/>
              </a:rPr>
              <a:t> 113 (2007) 862–874 ª 2007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Primate Rituals: The Function of Greetings between Male Guinea</a:t>
            </a:r>
          </a:p>
          <a:p>
            <a:r>
              <a:rPr lang="en-US" sz="1200" kern="1200" dirty="0">
                <a:solidFill>
                  <a:schemeClr val="tx1"/>
                </a:solidFill>
                <a:latin typeface="+mn-lt"/>
                <a:ea typeface="+mn-ea"/>
                <a:cs typeface="+mn-cs"/>
              </a:rPr>
              <a:t>Baboons</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latin typeface="+mn-lt"/>
                <a:ea typeface="+mn-ea"/>
                <a:cs typeface="+mn-cs"/>
              </a:rPr>
              <a:t>Jessica C. Whitham &amp; Dario Maestripieri </a:t>
            </a:r>
            <a:r>
              <a:rPr lang="en-US" sz="1200" kern="1200" dirty="0" err="1">
                <a:solidFill>
                  <a:schemeClr val="tx1"/>
                </a:solidFill>
                <a:latin typeface="+mn-lt"/>
                <a:ea typeface="+mn-ea"/>
                <a:cs typeface="+mn-cs"/>
              </a:rPr>
              <a:t>Ethology</a:t>
            </a:r>
            <a:r>
              <a:rPr lang="en-US" sz="1200" kern="1200" dirty="0">
                <a:solidFill>
                  <a:schemeClr val="tx1"/>
                </a:solidFill>
                <a:latin typeface="+mn-lt"/>
                <a:ea typeface="+mn-ea"/>
                <a:cs typeface="+mn-cs"/>
              </a:rPr>
              <a:t> 109, 847—859 (2003)</a:t>
            </a:r>
          </a:p>
          <a:p>
            <a:endParaRPr lang="it-IT"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0864971-12A9-48E7-8B74-A1D0EF508757}" type="slidenum">
              <a:rPr lang="en-US" smtClean="0"/>
              <a:pPr/>
              <a:t>13</a:t>
            </a:fld>
            <a:endParaRPr lang="en-US"/>
          </a:p>
        </p:txBody>
      </p:sp>
    </p:spTree>
    <p:extLst>
      <p:ext uri="{BB962C8B-B14F-4D97-AF65-F5344CB8AC3E}">
        <p14:creationId xmlns:p14="http://schemas.microsoft.com/office/powerpoint/2010/main" val="1671765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latin typeface="+mn-lt"/>
                <a:ea typeface="+mn-ea"/>
                <a:cs typeface="+mn-cs"/>
              </a:rPr>
              <a:t>Xygalatas</a:t>
            </a:r>
            <a:r>
              <a:rPr lang="en-US" sz="1200" kern="1200" dirty="0">
                <a:solidFill>
                  <a:schemeClr val="tx1"/>
                </a:solidFill>
                <a:latin typeface="+mn-lt"/>
                <a:ea typeface="+mn-ea"/>
                <a:cs typeface="+mn-cs"/>
              </a:rPr>
              <a:t>, D., </a:t>
            </a:r>
            <a:r>
              <a:rPr lang="en-US" sz="1200" kern="1200" dirty="0" err="1">
                <a:solidFill>
                  <a:schemeClr val="tx1"/>
                </a:solidFill>
                <a:latin typeface="+mn-lt"/>
                <a:ea typeface="+mn-ea"/>
                <a:cs typeface="+mn-cs"/>
              </a:rPr>
              <a:t>Mitkidis</a:t>
            </a:r>
            <a:r>
              <a:rPr lang="en-US" sz="1200" kern="1200" dirty="0">
                <a:solidFill>
                  <a:schemeClr val="tx1"/>
                </a:solidFill>
                <a:latin typeface="+mn-lt"/>
                <a:ea typeface="+mn-ea"/>
                <a:cs typeface="+mn-cs"/>
              </a:rPr>
              <a:t>, P., Fischer, R., Reddish, P., </a:t>
            </a:r>
            <a:r>
              <a:rPr lang="en-US" sz="1200" kern="1200" dirty="0" err="1">
                <a:solidFill>
                  <a:schemeClr val="tx1"/>
                </a:solidFill>
                <a:latin typeface="+mn-lt"/>
                <a:ea typeface="+mn-ea"/>
                <a:cs typeface="+mn-cs"/>
              </a:rPr>
              <a:t>Skewes</a:t>
            </a:r>
            <a:r>
              <a:rPr lang="en-US" sz="1200" kern="1200" dirty="0">
                <a:solidFill>
                  <a:schemeClr val="tx1"/>
                </a:solidFill>
                <a:latin typeface="+mn-lt"/>
                <a:ea typeface="+mn-ea"/>
                <a:cs typeface="+mn-cs"/>
              </a:rPr>
              <a:t>, J., </a:t>
            </a:r>
            <a:r>
              <a:rPr lang="en-US" sz="1200" kern="1200" dirty="0" err="1">
                <a:solidFill>
                  <a:schemeClr val="tx1"/>
                </a:solidFill>
                <a:latin typeface="+mn-lt"/>
                <a:ea typeface="+mn-ea"/>
                <a:cs typeface="+mn-cs"/>
              </a:rPr>
              <a:t>Geertz</a:t>
            </a:r>
            <a:r>
              <a:rPr lang="en-US" sz="1200" kern="1200" dirty="0">
                <a:solidFill>
                  <a:schemeClr val="tx1"/>
                </a:solidFill>
                <a:latin typeface="+mn-lt"/>
                <a:ea typeface="+mn-ea"/>
                <a:cs typeface="+mn-cs"/>
              </a:rPr>
              <a:t>, A. W., </a:t>
            </a:r>
            <a:r>
              <a:rPr lang="en-US" sz="1200" kern="1200" dirty="0" err="1">
                <a:solidFill>
                  <a:schemeClr val="tx1"/>
                </a:solidFill>
                <a:latin typeface="+mn-lt"/>
                <a:ea typeface="+mn-ea"/>
                <a:cs typeface="+mn-cs"/>
              </a:rPr>
              <a:t>Roepstorff</a:t>
            </a:r>
            <a:r>
              <a:rPr lang="en-US" sz="1200" kern="1200" dirty="0">
                <a:solidFill>
                  <a:schemeClr val="tx1"/>
                </a:solidFill>
                <a:latin typeface="+mn-lt"/>
                <a:ea typeface="+mn-ea"/>
                <a:cs typeface="+mn-cs"/>
              </a:rPr>
              <a:t>, A. &amp; </a:t>
            </a:r>
            <a:r>
              <a:rPr lang="en-US" sz="1200" kern="1200" dirty="0" err="1">
                <a:solidFill>
                  <a:schemeClr val="tx1"/>
                </a:solidFill>
                <a:latin typeface="+mn-lt"/>
                <a:ea typeface="+mn-ea"/>
                <a:cs typeface="+mn-cs"/>
              </a:rPr>
              <a:t>Bulbulia</a:t>
            </a:r>
            <a:r>
              <a:rPr lang="en-US" sz="1200" kern="1200" dirty="0">
                <a:solidFill>
                  <a:schemeClr val="tx1"/>
                </a:solidFill>
                <a:latin typeface="+mn-lt"/>
                <a:ea typeface="+mn-ea"/>
                <a:cs typeface="+mn-cs"/>
              </a:rPr>
              <a:t>, J. (in press). Extreme Rituals Promote </a:t>
            </a:r>
            <a:r>
              <a:rPr lang="en-US" sz="1200" kern="1200" dirty="0" err="1">
                <a:solidFill>
                  <a:schemeClr val="tx1"/>
                </a:solidFill>
                <a:latin typeface="+mn-lt"/>
                <a:ea typeface="+mn-ea"/>
                <a:cs typeface="+mn-cs"/>
              </a:rPr>
              <a:t>Prosociality</a:t>
            </a:r>
            <a:r>
              <a:rPr lang="en-US" sz="1200" kern="1200" dirty="0">
                <a:solidFill>
                  <a:schemeClr val="tx1"/>
                </a:solidFill>
                <a:latin typeface="+mn-lt"/>
                <a:ea typeface="+mn-ea"/>
                <a:cs typeface="+mn-cs"/>
              </a:rPr>
              <a:t>. </a:t>
            </a:r>
            <a:r>
              <a:rPr lang="en-US" sz="1200" i="1" kern="1200" dirty="0">
                <a:solidFill>
                  <a:schemeClr val="tx1"/>
                </a:solidFill>
                <a:latin typeface="+mn-lt"/>
                <a:ea typeface="+mn-ea"/>
                <a:cs typeface="+mn-cs"/>
              </a:rPr>
              <a:t>Psychological Science.</a:t>
            </a:r>
            <a:endParaRPr lang="en-US" sz="1200" kern="1200" dirty="0">
              <a:solidFill>
                <a:schemeClr val="tx1"/>
              </a:solidFill>
              <a:latin typeface="+mn-lt"/>
              <a:ea typeface="+mn-ea"/>
              <a:cs typeface="+mn-cs"/>
            </a:endParaRPr>
          </a:p>
          <a:p>
            <a:endParaRPr lang="en-US" dirty="0"/>
          </a:p>
          <a:p>
            <a:r>
              <a:rPr lang="en-US" sz="1200" kern="1200" dirty="0">
                <a:solidFill>
                  <a:schemeClr val="tx1"/>
                </a:solidFill>
                <a:latin typeface="+mn-lt"/>
                <a:ea typeface="+mn-ea"/>
                <a:cs typeface="+mn-cs"/>
              </a:rPr>
              <a:t>Synchrony and Cooperation</a:t>
            </a:r>
          </a:p>
          <a:p>
            <a:r>
              <a:rPr lang="en-US" sz="1200" kern="1200" dirty="0">
                <a:solidFill>
                  <a:schemeClr val="tx1"/>
                </a:solidFill>
                <a:latin typeface="+mn-lt"/>
                <a:ea typeface="+mn-ea"/>
                <a:cs typeface="+mn-cs"/>
              </a:rPr>
              <a:t>Scott S. </a:t>
            </a:r>
            <a:r>
              <a:rPr lang="en-US" sz="1200" kern="1200" dirty="0" err="1">
                <a:solidFill>
                  <a:schemeClr val="tx1"/>
                </a:solidFill>
                <a:latin typeface="+mn-lt"/>
                <a:ea typeface="+mn-ea"/>
                <a:cs typeface="+mn-cs"/>
              </a:rPr>
              <a:t>Wiltermuth</a:t>
            </a:r>
            <a:r>
              <a:rPr lang="en-US" sz="1200" kern="1200" dirty="0">
                <a:solidFill>
                  <a:schemeClr val="tx1"/>
                </a:solidFill>
                <a:latin typeface="+mn-lt"/>
                <a:ea typeface="+mn-ea"/>
                <a:cs typeface="+mn-cs"/>
              </a:rPr>
              <a:t> and Chip Heath Volume 20—Number 1  2009, Psychological Science </a:t>
            </a:r>
          </a:p>
          <a:p>
            <a:endParaRPr lang="en-US" dirty="0"/>
          </a:p>
          <a:p>
            <a:r>
              <a:rPr lang="en-US" sz="1200" kern="1200" dirty="0">
                <a:solidFill>
                  <a:schemeClr val="tx1"/>
                </a:solidFill>
                <a:latin typeface="+mn-lt"/>
                <a:ea typeface="+mn-ea"/>
                <a:cs typeface="+mn-cs"/>
              </a:rPr>
              <a:t>Ritual Behavior and Trust in the </a:t>
            </a:r>
            <a:r>
              <a:rPr lang="en-US" sz="1200" kern="1200" dirty="0" err="1">
                <a:solidFill>
                  <a:schemeClr val="tx1"/>
                </a:solidFill>
                <a:latin typeface="+mn-lt"/>
                <a:ea typeface="+mn-ea"/>
                <a:cs typeface="+mn-cs"/>
              </a:rPr>
              <a:t>Tyva</a:t>
            </a:r>
            <a:r>
              <a:rPr lang="en-US" sz="1200" kern="1200" dirty="0">
                <a:solidFill>
                  <a:schemeClr val="tx1"/>
                </a:solidFill>
                <a:latin typeface="+mn-lt"/>
                <a:ea typeface="+mn-ea"/>
                <a:cs typeface="+mn-cs"/>
              </a:rPr>
              <a:t> Republic</a:t>
            </a:r>
          </a:p>
          <a:p>
            <a:r>
              <a:rPr lang="en-US" sz="1200" kern="1200" dirty="0">
                <a:solidFill>
                  <a:schemeClr val="tx1"/>
                </a:solidFill>
                <a:latin typeface="+mn-lt"/>
                <a:ea typeface="+mn-ea"/>
                <a:cs typeface="+mn-cs"/>
              </a:rPr>
              <a:t>Author(s): Benjamin Grant </a:t>
            </a:r>
            <a:r>
              <a:rPr lang="en-US" sz="1200" kern="1200" dirty="0" err="1">
                <a:solidFill>
                  <a:schemeClr val="tx1"/>
                </a:solidFill>
                <a:latin typeface="+mn-lt"/>
                <a:ea typeface="+mn-ea"/>
                <a:cs typeface="+mn-cs"/>
              </a:rPr>
              <a:t>Purzycki</a:t>
            </a:r>
            <a:r>
              <a:rPr lang="en-US" sz="1200" kern="1200" dirty="0">
                <a:solidFill>
                  <a:schemeClr val="tx1"/>
                </a:solidFill>
                <a:latin typeface="+mn-lt"/>
                <a:ea typeface="+mn-ea"/>
                <a:cs typeface="+mn-cs"/>
              </a:rPr>
              <a:t> and </a:t>
            </a:r>
            <a:r>
              <a:rPr lang="en-US" sz="1200" kern="1200" dirty="0" err="1">
                <a:solidFill>
                  <a:schemeClr val="tx1"/>
                </a:solidFill>
                <a:latin typeface="+mn-lt"/>
                <a:ea typeface="+mn-ea"/>
                <a:cs typeface="+mn-cs"/>
              </a:rPr>
              <a:t>Tayana</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Arakchaa</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Source: Current Anthropology, Vol. 54, No. 3 (June 2013), pp. 381-388</a:t>
            </a:r>
          </a:p>
          <a:p>
            <a:endParaRPr lang="en-US" dirty="0"/>
          </a:p>
          <a:p>
            <a:r>
              <a:rPr lang="en-US" sz="1200" kern="1200" dirty="0" err="1">
                <a:solidFill>
                  <a:schemeClr val="tx1"/>
                </a:solidFill>
                <a:latin typeface="+mn-lt"/>
                <a:ea typeface="+mn-ea"/>
                <a:cs typeface="+mn-cs"/>
              </a:rPr>
              <a:t>Sosis</a:t>
            </a:r>
            <a:r>
              <a:rPr lang="en-US" sz="1200" kern="1200" dirty="0">
                <a:solidFill>
                  <a:schemeClr val="tx1"/>
                </a:solidFill>
                <a:latin typeface="+mn-lt"/>
                <a:ea typeface="+mn-ea"/>
                <a:cs typeface="+mn-cs"/>
              </a:rPr>
              <a:t> R, </a:t>
            </a:r>
            <a:r>
              <a:rPr lang="en-US" sz="1200" kern="1200" dirty="0" err="1">
                <a:solidFill>
                  <a:schemeClr val="tx1"/>
                </a:solidFill>
                <a:latin typeface="+mn-lt"/>
                <a:ea typeface="+mn-ea"/>
                <a:cs typeface="+mn-cs"/>
              </a:rPr>
              <a:t>Rufﬂe</a:t>
            </a:r>
            <a:r>
              <a:rPr lang="en-US" sz="1200" kern="1200" dirty="0">
                <a:solidFill>
                  <a:schemeClr val="tx1"/>
                </a:solidFill>
                <a:latin typeface="+mn-lt"/>
                <a:ea typeface="+mn-ea"/>
                <a:cs typeface="+mn-cs"/>
              </a:rPr>
              <a:t> B. In press. Religious ritual</a:t>
            </a:r>
          </a:p>
          <a:p>
            <a:r>
              <a:rPr lang="en-US" sz="1200" kern="1200" dirty="0">
                <a:solidFill>
                  <a:schemeClr val="tx1"/>
                </a:solidFill>
                <a:latin typeface="+mn-lt"/>
                <a:ea typeface="+mn-ea"/>
                <a:cs typeface="+mn-cs"/>
              </a:rPr>
              <a:t>and cooperation: testing for a relationship on</a:t>
            </a:r>
          </a:p>
          <a:p>
            <a:r>
              <a:rPr lang="en-US" sz="1200" kern="1200" dirty="0">
                <a:solidFill>
                  <a:schemeClr val="tx1"/>
                </a:solidFill>
                <a:latin typeface="+mn-lt"/>
                <a:ea typeface="+mn-ea"/>
                <a:cs typeface="+mn-cs"/>
              </a:rPr>
              <a:t>Israeli religious and secular kibbutzim. </a:t>
            </a:r>
            <a:r>
              <a:rPr lang="en-US" sz="1200" kern="1200" dirty="0" err="1">
                <a:solidFill>
                  <a:schemeClr val="tx1"/>
                </a:solidFill>
                <a:latin typeface="+mn-lt"/>
                <a:ea typeface="+mn-ea"/>
                <a:cs typeface="+mn-cs"/>
              </a:rPr>
              <a:t>Curr</a:t>
            </a:r>
            <a:r>
              <a:rPr lang="en-US" sz="1200" kern="1200" dirty="0">
                <a:solidFill>
                  <a:schemeClr val="tx1"/>
                </a:solidFill>
                <a:latin typeface="+mn-lt"/>
                <a:ea typeface="+mn-ea"/>
                <a:cs typeface="+mn-cs"/>
              </a:rPr>
              <a:t> Anthropol.44 713-722</a:t>
            </a:r>
            <a:endParaRPr lang="en-US" dirty="0"/>
          </a:p>
        </p:txBody>
      </p:sp>
      <p:sp>
        <p:nvSpPr>
          <p:cNvPr id="4" name="Slide Number Placeholder 3"/>
          <p:cNvSpPr>
            <a:spLocks noGrp="1"/>
          </p:cNvSpPr>
          <p:nvPr>
            <p:ph type="sldNum" sz="quarter" idx="10"/>
          </p:nvPr>
        </p:nvSpPr>
        <p:spPr/>
        <p:txBody>
          <a:bodyPr/>
          <a:lstStyle/>
          <a:p>
            <a:fld id="{F0864971-12A9-48E7-8B74-A1D0EF508757}" type="slidenum">
              <a:rPr lang="en-US" smtClean="0"/>
              <a:pPr/>
              <a:t>15</a:t>
            </a:fld>
            <a:endParaRPr lang="en-US"/>
          </a:p>
        </p:txBody>
      </p:sp>
    </p:spTree>
    <p:extLst>
      <p:ext uri="{BB962C8B-B14F-4D97-AF65-F5344CB8AC3E}">
        <p14:creationId xmlns:p14="http://schemas.microsoft.com/office/powerpoint/2010/main" val="3339205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How Do Rituals Affect Cooperation?</a:t>
            </a:r>
          </a:p>
          <a:p>
            <a:r>
              <a:rPr lang="en-US" sz="1200" kern="1200" dirty="0">
                <a:solidFill>
                  <a:schemeClr val="tx1"/>
                </a:solidFill>
                <a:latin typeface="+mn-lt"/>
                <a:ea typeface="+mn-ea"/>
                <a:cs typeface="+mn-cs"/>
              </a:rPr>
              <a:t>An Experimental Field Study Comparing Nine Ritual Types</a:t>
            </a:r>
          </a:p>
          <a:p>
            <a:r>
              <a:rPr lang="en-US" sz="1200" kern="1200" dirty="0">
                <a:solidFill>
                  <a:schemeClr val="tx1"/>
                </a:solidFill>
                <a:latin typeface="+mn-lt"/>
                <a:ea typeface="+mn-ea"/>
                <a:cs typeface="+mn-cs"/>
              </a:rPr>
              <a:t>Ronald Fischer &amp; </a:t>
            </a:r>
            <a:r>
              <a:rPr lang="en-US" sz="1200" kern="1200" dirty="0" err="1">
                <a:solidFill>
                  <a:schemeClr val="tx1"/>
                </a:solidFill>
                <a:latin typeface="+mn-lt"/>
                <a:ea typeface="+mn-ea"/>
                <a:cs typeface="+mn-cs"/>
              </a:rPr>
              <a:t>Rohan</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Callander</a:t>
            </a:r>
            <a:r>
              <a:rPr lang="en-US" sz="1200" kern="1200" dirty="0">
                <a:solidFill>
                  <a:schemeClr val="tx1"/>
                </a:solidFill>
                <a:latin typeface="+mn-lt"/>
                <a:ea typeface="+mn-ea"/>
                <a:cs typeface="+mn-cs"/>
              </a:rPr>
              <a:t> &amp;</a:t>
            </a:r>
          </a:p>
          <a:p>
            <a:r>
              <a:rPr lang="en-US" sz="1200" kern="1200" dirty="0">
                <a:solidFill>
                  <a:schemeClr val="tx1"/>
                </a:solidFill>
                <a:latin typeface="+mn-lt"/>
                <a:ea typeface="+mn-ea"/>
                <a:cs typeface="+mn-cs"/>
              </a:rPr>
              <a:t>Paul Reddish &amp; Joseph </a:t>
            </a:r>
            <a:r>
              <a:rPr lang="en-US" sz="1200" kern="1200" dirty="0" err="1">
                <a:solidFill>
                  <a:schemeClr val="tx1"/>
                </a:solidFill>
                <a:latin typeface="+mn-lt"/>
                <a:ea typeface="+mn-ea"/>
                <a:cs typeface="+mn-cs"/>
              </a:rPr>
              <a:t>Bulbulia</a:t>
            </a:r>
            <a:endParaRPr lang="en-US" dirty="0"/>
          </a:p>
          <a:p>
            <a:r>
              <a:rPr lang="en-US" dirty="0"/>
              <a:t>From </a:t>
            </a:r>
            <a:r>
              <a:rPr lang="pt-BR" dirty="0"/>
              <a:t>Hum Nat (2013) 24:115–125</a:t>
            </a:r>
          </a:p>
          <a:p>
            <a:r>
              <a:rPr lang="pt-BR" dirty="0"/>
              <a:t>DOI 10.1007/s12110-013-9167-y</a:t>
            </a:r>
          </a:p>
          <a:p>
            <a:r>
              <a:rPr lang="en-US" sz="1200" kern="1200" dirty="0">
                <a:solidFill>
                  <a:schemeClr val="tx1"/>
                </a:solidFill>
                <a:latin typeface="+mn-lt"/>
                <a:ea typeface="+mn-ea"/>
                <a:cs typeface="+mn-cs"/>
              </a:rPr>
              <a:t>Exact synchrony: (Yoga, Buddhist chanting, </a:t>
            </a:r>
            <a:r>
              <a:rPr lang="en-US" sz="1200" kern="1200" dirty="0" err="1">
                <a:solidFill>
                  <a:schemeClr val="tx1"/>
                </a:solidFill>
                <a:latin typeface="+mn-lt"/>
                <a:ea typeface="+mn-ea"/>
                <a:cs typeface="+mn-cs"/>
              </a:rPr>
              <a:t>Kirtan</a:t>
            </a:r>
            <a:r>
              <a:rPr lang="en-US" sz="1200" kern="1200" dirty="0">
                <a:solidFill>
                  <a:schemeClr val="tx1"/>
                </a:solidFill>
                <a:latin typeface="+mn-lt"/>
                <a:ea typeface="+mn-ea"/>
                <a:cs typeface="+mn-cs"/>
              </a:rPr>
              <a:t> [Hindu devotional singing]). </a:t>
            </a:r>
          </a:p>
          <a:p>
            <a:r>
              <a:rPr lang="en-US" sz="1200" kern="1200" dirty="0">
                <a:solidFill>
                  <a:schemeClr val="tx1"/>
                </a:solidFill>
                <a:latin typeface="+mn-lt"/>
                <a:ea typeface="+mn-ea"/>
                <a:cs typeface="+mn-cs"/>
              </a:rPr>
              <a:t>Complementary</a:t>
            </a:r>
            <a:r>
              <a:rPr lang="en-US" sz="1200" kern="1200" baseline="0" dirty="0">
                <a:solidFill>
                  <a:schemeClr val="tx1"/>
                </a:solidFill>
                <a:latin typeface="+mn-lt"/>
                <a:ea typeface="+mn-ea"/>
                <a:cs typeface="+mn-cs"/>
              </a:rPr>
              <a:t> synchrony: </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Capoeira</a:t>
            </a:r>
            <a:r>
              <a:rPr lang="en-US" sz="1200" kern="1200" dirty="0">
                <a:solidFill>
                  <a:schemeClr val="tx1"/>
                </a:solidFill>
                <a:latin typeface="+mn-lt"/>
                <a:ea typeface="+mn-ea"/>
                <a:cs typeface="+mn-cs"/>
              </a:rPr>
              <a:t> [Brazilian martial arts];</a:t>
            </a:r>
            <a:r>
              <a:rPr lang="en-US" sz="1200" kern="1200" baseline="0" dirty="0">
                <a:solidFill>
                  <a:schemeClr val="tx1"/>
                </a:solidFill>
                <a:latin typeface="+mn-lt"/>
                <a:ea typeface="+mn-ea"/>
                <a:cs typeface="+mn-cs"/>
              </a:rPr>
              <a:t> </a:t>
            </a:r>
            <a:r>
              <a:rPr lang="en-US" sz="1200" kern="1200" dirty="0">
                <a:solidFill>
                  <a:schemeClr val="tx1"/>
                </a:solidFill>
                <a:latin typeface="+mn-lt"/>
                <a:ea typeface="+mn-ea"/>
                <a:cs typeface="+mn-cs"/>
              </a:rPr>
              <a:t>Brazilian drumming group; choir; Christian church service)</a:t>
            </a:r>
          </a:p>
          <a:p>
            <a:r>
              <a:rPr lang="en-US" sz="1200" kern="1200" dirty="0">
                <a:solidFill>
                  <a:schemeClr val="tx1"/>
                </a:solidFill>
                <a:latin typeface="+mn-lt"/>
                <a:ea typeface="+mn-ea"/>
                <a:cs typeface="+mn-cs"/>
              </a:rPr>
              <a:t>No synchrony:</a:t>
            </a:r>
            <a:r>
              <a:rPr lang="en-US" sz="1200" kern="1200" baseline="0" dirty="0">
                <a:solidFill>
                  <a:schemeClr val="tx1"/>
                </a:solidFill>
                <a:latin typeface="+mn-lt"/>
                <a:ea typeface="+mn-ea"/>
                <a:cs typeface="+mn-cs"/>
              </a:rPr>
              <a:t>  </a:t>
            </a:r>
            <a:r>
              <a:rPr lang="en-US" sz="1200" kern="1200" dirty="0">
                <a:solidFill>
                  <a:schemeClr val="tx1"/>
                </a:solidFill>
                <a:latin typeface="+mn-lt"/>
                <a:ea typeface="+mn-ea"/>
                <a:cs typeface="+mn-cs"/>
              </a:rPr>
              <a:t>(cross-country running group; social poker). </a:t>
            </a:r>
            <a:endParaRPr lang="en-US" dirty="0"/>
          </a:p>
        </p:txBody>
      </p:sp>
      <p:sp>
        <p:nvSpPr>
          <p:cNvPr id="4" name="Slide Number Placeholder 3"/>
          <p:cNvSpPr>
            <a:spLocks noGrp="1"/>
          </p:cNvSpPr>
          <p:nvPr>
            <p:ph type="sldNum" sz="quarter" idx="10"/>
          </p:nvPr>
        </p:nvSpPr>
        <p:spPr/>
        <p:txBody>
          <a:bodyPr/>
          <a:lstStyle/>
          <a:p>
            <a:fld id="{F0864971-12A9-48E7-8B74-A1D0EF508757}" type="slidenum">
              <a:rPr lang="en-US" smtClean="0"/>
              <a:pPr/>
              <a:t>16</a:t>
            </a:fld>
            <a:endParaRPr lang="en-US"/>
          </a:p>
        </p:txBody>
      </p:sp>
    </p:spTree>
    <p:extLst>
      <p:ext uri="{BB962C8B-B14F-4D97-AF65-F5344CB8AC3E}">
        <p14:creationId xmlns:p14="http://schemas.microsoft.com/office/powerpoint/2010/main" val="4249096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mn-lt"/>
                <a:ea typeface="+mn-ea"/>
                <a:cs typeface="+mn-cs"/>
              </a:rPr>
              <a:t>Pain 139 (2009) 467–476</a:t>
            </a:r>
          </a:p>
          <a:p>
            <a:r>
              <a:rPr lang="en-US" sz="1200" kern="1200" dirty="0">
                <a:solidFill>
                  <a:schemeClr val="tx1"/>
                </a:solidFill>
                <a:latin typeface="+mn-lt"/>
                <a:ea typeface="+mn-ea"/>
                <a:cs typeface="+mn-cs"/>
              </a:rPr>
              <a:t>An </a:t>
            </a:r>
            <a:r>
              <a:rPr lang="en-US" sz="1200" kern="1200" dirty="0" err="1">
                <a:solidFill>
                  <a:schemeClr val="tx1"/>
                </a:solidFill>
                <a:latin typeface="+mn-lt"/>
                <a:ea typeface="+mn-ea"/>
                <a:cs typeface="+mn-cs"/>
              </a:rPr>
              <a:t>fMRI</a:t>
            </a:r>
            <a:r>
              <a:rPr lang="en-US" sz="1200" kern="1200" dirty="0">
                <a:solidFill>
                  <a:schemeClr val="tx1"/>
                </a:solidFill>
                <a:latin typeface="+mn-lt"/>
                <a:ea typeface="+mn-ea"/>
                <a:cs typeface="+mn-cs"/>
              </a:rPr>
              <a:t> study measuring analgesia enhanced</a:t>
            </a:r>
          </a:p>
          <a:p>
            <a:r>
              <a:rPr lang="en-US" sz="1200" kern="1200" dirty="0">
                <a:solidFill>
                  <a:schemeClr val="tx1"/>
                </a:solidFill>
                <a:latin typeface="+mn-lt"/>
                <a:ea typeface="+mn-ea"/>
                <a:cs typeface="+mn-cs"/>
              </a:rPr>
              <a:t>by religion as a belief system</a:t>
            </a:r>
          </a:p>
          <a:p>
            <a:r>
              <a:rPr lang="en-US" sz="1200" kern="1200" dirty="0" err="1">
                <a:solidFill>
                  <a:schemeClr val="tx1"/>
                </a:solidFill>
                <a:latin typeface="+mn-lt"/>
                <a:ea typeface="+mn-ea"/>
                <a:cs typeface="+mn-cs"/>
              </a:rPr>
              <a:t>Katja</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Wiech</a:t>
            </a:r>
            <a:endParaRPr lang="en-US" sz="1200" kern="1200" dirty="0">
              <a:solidFill>
                <a:schemeClr val="tx1"/>
              </a:solidFill>
              <a:latin typeface="+mn-lt"/>
              <a:ea typeface="+mn-ea"/>
              <a:cs typeface="+mn-cs"/>
            </a:endParaRPr>
          </a:p>
          <a:p>
            <a:r>
              <a:rPr lang="en-US" sz="1200" kern="1200" dirty="0" err="1">
                <a:solidFill>
                  <a:schemeClr val="tx1"/>
                </a:solidFill>
                <a:latin typeface="+mn-lt"/>
                <a:ea typeface="+mn-ea"/>
                <a:cs typeface="+mn-cs"/>
              </a:rPr>
              <a:t>a,b</a:t>
            </a:r>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a:t>
            </a:r>
          </a:p>
          <a:p>
            <a:r>
              <a:rPr lang="en-US" sz="1200" kern="1200" dirty="0">
                <a:solidFill>
                  <a:schemeClr val="tx1"/>
                </a:solidFill>
                <a:latin typeface="+mn-lt"/>
                <a:ea typeface="+mn-ea"/>
                <a:cs typeface="+mn-cs"/>
              </a:rPr>
              <a:t>, Miguel </a:t>
            </a:r>
            <a:r>
              <a:rPr lang="en-US" sz="1200" kern="1200" dirty="0" err="1">
                <a:solidFill>
                  <a:schemeClr val="tx1"/>
                </a:solidFill>
                <a:latin typeface="+mn-lt"/>
                <a:ea typeface="+mn-ea"/>
                <a:cs typeface="+mn-cs"/>
              </a:rPr>
              <a:t>Farias</a:t>
            </a:r>
            <a:endParaRPr lang="en-US" sz="1200" kern="1200" dirty="0">
              <a:solidFill>
                <a:schemeClr val="tx1"/>
              </a:solidFill>
              <a:latin typeface="+mn-lt"/>
              <a:ea typeface="+mn-ea"/>
              <a:cs typeface="+mn-cs"/>
            </a:endParaRPr>
          </a:p>
          <a:p>
            <a:r>
              <a:rPr lang="en-US" sz="1200" kern="1200" dirty="0" err="1">
                <a:solidFill>
                  <a:schemeClr val="tx1"/>
                </a:solidFill>
                <a:latin typeface="+mn-lt"/>
                <a:ea typeface="+mn-ea"/>
                <a:cs typeface="+mn-cs"/>
              </a:rPr>
              <a:t>c,d</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Guy </a:t>
            </a:r>
            <a:r>
              <a:rPr lang="en-US" sz="1200" kern="1200" dirty="0" err="1">
                <a:solidFill>
                  <a:schemeClr val="tx1"/>
                </a:solidFill>
                <a:latin typeface="+mn-lt"/>
                <a:ea typeface="+mn-ea"/>
                <a:cs typeface="+mn-cs"/>
              </a:rPr>
              <a:t>Kahane</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e</a:t>
            </a:r>
          </a:p>
          <a:p>
            <a:r>
              <a:rPr lang="en-US" sz="1200" kern="1200" dirty="0">
                <a:solidFill>
                  <a:schemeClr val="tx1"/>
                </a:solidFill>
                <a:latin typeface="+mn-lt"/>
                <a:ea typeface="+mn-ea"/>
                <a:cs typeface="+mn-cs"/>
              </a:rPr>
              <a:t>, Nicholas </a:t>
            </a:r>
            <a:r>
              <a:rPr lang="en-US" sz="1200" kern="1200" dirty="0" err="1">
                <a:solidFill>
                  <a:schemeClr val="tx1"/>
                </a:solidFill>
                <a:latin typeface="+mn-lt"/>
                <a:ea typeface="+mn-ea"/>
                <a:cs typeface="+mn-cs"/>
              </a:rPr>
              <a:t>Shackel</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t>
            </a:r>
          </a:p>
          <a:p>
            <a:r>
              <a:rPr lang="en-US" sz="1200" kern="1200" dirty="0" err="1">
                <a:solidFill>
                  <a:schemeClr val="tx1"/>
                </a:solidFill>
                <a:latin typeface="+mn-lt"/>
                <a:ea typeface="+mn-ea"/>
                <a:cs typeface="+mn-cs"/>
              </a:rPr>
              <a:t>Wiebke</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Tiede</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b</a:t>
            </a:r>
          </a:p>
          <a:p>
            <a:r>
              <a:rPr lang="en-US" sz="1200" kern="1200" dirty="0">
                <a:solidFill>
                  <a:schemeClr val="tx1"/>
                </a:solidFill>
                <a:latin typeface="+mn-lt"/>
                <a:ea typeface="+mn-ea"/>
                <a:cs typeface="+mn-cs"/>
              </a:rPr>
              <a:t>, Irene Tracey</a:t>
            </a:r>
          </a:p>
          <a:p>
            <a:r>
              <a:rPr lang="en-US" sz="1200" kern="1200" dirty="0" err="1">
                <a:solidFill>
                  <a:schemeClr val="tx1"/>
                </a:solidFill>
                <a:latin typeface="+mn-lt"/>
                <a:ea typeface="+mn-ea"/>
                <a:cs typeface="+mn-cs"/>
              </a:rPr>
              <a:t>a,b</a:t>
            </a:r>
            <a:endParaRPr lang="en-US" dirty="0"/>
          </a:p>
        </p:txBody>
      </p:sp>
      <p:sp>
        <p:nvSpPr>
          <p:cNvPr id="4" name="Slide Number Placeholder 3"/>
          <p:cNvSpPr>
            <a:spLocks noGrp="1"/>
          </p:cNvSpPr>
          <p:nvPr>
            <p:ph type="sldNum" sz="quarter" idx="10"/>
          </p:nvPr>
        </p:nvSpPr>
        <p:spPr/>
        <p:txBody>
          <a:bodyPr/>
          <a:lstStyle/>
          <a:p>
            <a:fld id="{F0864971-12A9-48E7-8B74-A1D0EF508757}" type="slidenum">
              <a:rPr lang="en-US" smtClean="0"/>
              <a:pPr/>
              <a:t>18</a:t>
            </a:fld>
            <a:endParaRPr lang="en-US"/>
          </a:p>
        </p:txBody>
      </p:sp>
    </p:spTree>
    <p:extLst>
      <p:ext uri="{BB962C8B-B14F-4D97-AF65-F5344CB8AC3E}">
        <p14:creationId xmlns:p14="http://schemas.microsoft.com/office/powerpoint/2010/main" val="1387671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latin typeface="+mn-lt"/>
                <a:ea typeface="+mn-ea"/>
                <a:cs typeface="+mn-cs"/>
              </a:rPr>
              <a:t>Coulson</a:t>
            </a:r>
            <a:r>
              <a:rPr lang="en-US" sz="1200" kern="1200" dirty="0">
                <a:solidFill>
                  <a:schemeClr val="tx1"/>
                </a:solidFill>
                <a:latin typeface="+mn-lt"/>
                <a:ea typeface="+mn-ea"/>
                <a:cs typeface="+mn-cs"/>
              </a:rPr>
              <a:t>, S., </a:t>
            </a:r>
            <a:r>
              <a:rPr lang="en-US" sz="1200" kern="1200" dirty="0" err="1">
                <a:solidFill>
                  <a:schemeClr val="tx1"/>
                </a:solidFill>
                <a:latin typeface="+mn-lt"/>
                <a:ea typeface="+mn-ea"/>
                <a:cs typeface="+mn-cs"/>
              </a:rPr>
              <a:t>Staurset</a:t>
            </a:r>
            <a:r>
              <a:rPr lang="en-US" sz="1200" kern="1200" dirty="0">
                <a:solidFill>
                  <a:schemeClr val="tx1"/>
                </a:solidFill>
                <a:latin typeface="+mn-lt"/>
                <a:ea typeface="+mn-ea"/>
                <a:cs typeface="+mn-cs"/>
              </a:rPr>
              <a:t>, S., &amp; Walker, N. 2011. Ritualized behavior in the Middle Stone Age: Evidence from Rhino Cave, </a:t>
            </a:r>
            <a:r>
              <a:rPr lang="en-US" sz="1200" kern="1200" dirty="0" err="1">
                <a:solidFill>
                  <a:schemeClr val="tx1"/>
                </a:solidFill>
                <a:latin typeface="+mn-lt"/>
                <a:ea typeface="+mn-ea"/>
                <a:cs typeface="+mn-cs"/>
              </a:rPr>
              <a:t>Tsodilo</a:t>
            </a:r>
            <a:r>
              <a:rPr lang="en-US" sz="1200" kern="1200" dirty="0">
                <a:solidFill>
                  <a:schemeClr val="tx1"/>
                </a:solidFill>
                <a:latin typeface="+mn-lt"/>
                <a:ea typeface="+mn-ea"/>
                <a:cs typeface="+mn-cs"/>
              </a:rPr>
              <a:t> Hills Botswana. </a:t>
            </a:r>
            <a:r>
              <a:rPr lang="en-US" sz="1200" kern="1200" dirty="0" err="1">
                <a:solidFill>
                  <a:schemeClr val="tx1"/>
                </a:solidFill>
                <a:latin typeface="+mn-lt"/>
                <a:ea typeface="+mn-ea"/>
                <a:cs typeface="+mn-cs"/>
              </a:rPr>
              <a:t>PaleoAnthropology</a:t>
            </a:r>
            <a:r>
              <a:rPr lang="en-US" sz="1200" kern="1200" dirty="0">
                <a:solidFill>
                  <a:schemeClr val="tx1"/>
                </a:solidFill>
                <a:latin typeface="+mn-lt"/>
                <a:ea typeface="+mn-ea"/>
                <a:cs typeface="+mn-cs"/>
              </a:rPr>
              <a:t> 2011, 18-61.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cap="none" normalizeH="0" baseline="0" dirty="0">
              <a:ln>
                <a:noFill/>
              </a:ln>
              <a:solidFill>
                <a:schemeClr val="tx1"/>
              </a:solidFill>
              <a:effectLst/>
              <a:latin typeface="Times New Roman" pitchFamily="18" charset="0"/>
              <a:ea typeface="Calibri" pitchFamily="34" charset="0"/>
              <a:cs typeface="Times New Roman"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Rhino cave</a:t>
            </a:r>
            <a:r>
              <a:rPr kumimoji="0" lang="en-US" sz="12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 in Botswana has provided further evidence of ritualized behavior among African </a:t>
            </a:r>
            <a:r>
              <a:rPr kumimoji="0" lang="en-US" sz="1200" b="0" i="1"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Homo sapiens</a:t>
            </a:r>
            <a:r>
              <a:rPr kumimoji="0" lang="en-US" sz="12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 The cave is located in the highly prominent </a:t>
            </a:r>
            <a:r>
              <a:rPr kumimoji="0" lang="en-US" sz="1200" b="1" i="0" u="none" strike="noStrike" cap="none" normalizeH="0" baseline="0" dirty="0" err="1">
                <a:ln>
                  <a:noFill/>
                </a:ln>
                <a:solidFill>
                  <a:schemeClr val="tx1"/>
                </a:solidFill>
                <a:effectLst/>
                <a:latin typeface="Times New Roman" pitchFamily="18" charset="0"/>
                <a:ea typeface="Calibri" pitchFamily="34" charset="0"/>
                <a:cs typeface="Times New Roman" pitchFamily="18" charset="0"/>
              </a:rPr>
              <a:t>Tsodilo</a:t>
            </a:r>
            <a:r>
              <a:rPr kumimoji="0" lang="en-US" sz="1200" b="1"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 Hills </a:t>
            </a:r>
            <a:r>
              <a:rPr kumimoji="0" lang="en-US" sz="12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(see below); yet the cave itself is small, dark and difficult to access, thus requiring great effort to get to. Once there, it was not a hospitable environment for living or working. Despite this, numerous Middle Stone Age tools (indirectly dated to about 70,000 </a:t>
            </a:r>
            <a:r>
              <a:rPr kumimoji="0" lang="en-US" sz="1200" b="0" i="0" u="none" strike="noStrike" cap="none" normalizeH="0" baseline="0" dirty="0" err="1">
                <a:ln>
                  <a:noFill/>
                </a:ln>
                <a:solidFill>
                  <a:schemeClr val="tx1"/>
                </a:solidFill>
                <a:effectLst/>
                <a:latin typeface="Times New Roman" pitchFamily="18" charset="0"/>
                <a:ea typeface="Calibri" pitchFamily="34" charset="0"/>
                <a:cs typeface="Times New Roman" pitchFamily="18" charset="0"/>
              </a:rPr>
              <a:t>ybp</a:t>
            </a:r>
            <a:r>
              <a:rPr kumimoji="0" lang="en-US" sz="12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 have been found there. The tools were made of colorful, non-local raw materials. They were carefully manufactured, then burned, intentionally destroyed and abandoned in the cave. Furthermore, one wall of the cave was intentionally modified to enhance its dramatic snake-like appearance. Archaeologists who have studied the site argue that some form of ritual activity </a:t>
            </a:r>
            <a:r>
              <a:rPr kumimoji="0" lang="en-US" sz="1200" b="0" i="0" u="none" strike="noStrike" cap="none" normalizeH="0" baseline="0" dirty="0">
                <a:ln>
                  <a:noFill/>
                </a:ln>
                <a:solidFill>
                  <a:schemeClr val="tx1"/>
                </a:solidFill>
                <a:effectLst/>
                <a:latin typeface="+mn-lt"/>
                <a:ea typeface="Calibri" pitchFamily="34" charset="0"/>
                <a:cs typeface="Times New Roman" pitchFamily="18" charset="0"/>
              </a:rPr>
              <a:t>–</a:t>
            </a:r>
            <a:r>
              <a:rPr kumimoji="0" lang="en-US" sz="12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 the exact nature of which is unclear </a:t>
            </a:r>
            <a:r>
              <a:rPr kumimoji="0" lang="en-US" sz="1200" b="0" i="0" u="none" strike="noStrike" cap="none" normalizeH="0" baseline="0" dirty="0">
                <a:ln>
                  <a:noFill/>
                </a:ln>
                <a:solidFill>
                  <a:schemeClr val="tx1"/>
                </a:solidFill>
                <a:effectLst/>
                <a:latin typeface="+mn-lt"/>
                <a:ea typeface="Calibri" pitchFamily="34" charset="0"/>
                <a:cs typeface="Times New Roman" pitchFamily="18" charset="0"/>
              </a:rPr>
              <a:t>–</a:t>
            </a:r>
            <a:r>
              <a:rPr kumimoji="0" lang="en-US" sz="1200" b="0"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 is probably the best explanation for these odd remains. </a:t>
            </a:r>
            <a:endParaRPr kumimoji="0" lang="en-US" sz="1800" b="0" i="0" u="none" strike="noStrike" cap="none" normalizeH="0" baseline="0" dirty="0">
              <a:ln>
                <a:noFill/>
              </a:ln>
              <a:solidFill>
                <a:schemeClr val="tx1"/>
              </a:solidFill>
              <a:effectLst/>
              <a:latin typeface="Arial" pitchFamily="34" charset="0"/>
              <a:cs typeface="Arial" pitchFamily="34" charset="0"/>
            </a:endParaRPr>
          </a:p>
          <a:p>
            <a:endParaRPr lang="en-US" dirty="0"/>
          </a:p>
        </p:txBody>
      </p:sp>
      <p:sp>
        <p:nvSpPr>
          <p:cNvPr id="4" name="Slide Number Placeholder 3"/>
          <p:cNvSpPr>
            <a:spLocks noGrp="1"/>
          </p:cNvSpPr>
          <p:nvPr>
            <p:ph type="sldNum" sz="quarter" idx="10"/>
          </p:nvPr>
        </p:nvSpPr>
        <p:spPr/>
        <p:txBody>
          <a:bodyPr/>
          <a:lstStyle/>
          <a:p>
            <a:fld id="{F0864971-12A9-48E7-8B74-A1D0EF508757}" type="slidenum">
              <a:rPr lang="en-US" smtClean="0"/>
              <a:pPr/>
              <a:t>21</a:t>
            </a:fld>
            <a:endParaRPr lang="en-US"/>
          </a:p>
        </p:txBody>
      </p:sp>
    </p:spTree>
    <p:extLst>
      <p:ext uri="{BB962C8B-B14F-4D97-AF65-F5344CB8AC3E}">
        <p14:creationId xmlns:p14="http://schemas.microsoft.com/office/powerpoint/2010/main" val="4088159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Rossano, MJ (under review). Costly rituals and the quantitative</a:t>
            </a:r>
            <a:r>
              <a:rPr lang="en-US" baseline="0" dirty="0"/>
              <a:t> differences between Homo sapiens </a:t>
            </a:r>
            <a:r>
              <a:rPr lang="en-US" baseline="0"/>
              <a:t>and Neanderthals. </a:t>
            </a:r>
            <a:endParaRPr lang="en-US"/>
          </a:p>
        </p:txBody>
      </p:sp>
      <p:sp>
        <p:nvSpPr>
          <p:cNvPr id="4" name="Slide Number Placeholder 3"/>
          <p:cNvSpPr>
            <a:spLocks noGrp="1"/>
          </p:cNvSpPr>
          <p:nvPr>
            <p:ph type="sldNum" sz="quarter" idx="10"/>
          </p:nvPr>
        </p:nvSpPr>
        <p:spPr/>
        <p:txBody>
          <a:bodyPr/>
          <a:lstStyle/>
          <a:p>
            <a:fld id="{8154E386-243C-4162-A6EF-BCAE096C33EB}" type="slidenum">
              <a:rPr lang="en-US" smtClean="0"/>
              <a:pPr/>
              <a:t>22</a:t>
            </a:fld>
            <a:endParaRPr lang="en-US"/>
          </a:p>
        </p:txBody>
      </p:sp>
    </p:spTree>
    <p:extLst>
      <p:ext uri="{BB962C8B-B14F-4D97-AF65-F5344CB8AC3E}">
        <p14:creationId xmlns:p14="http://schemas.microsoft.com/office/powerpoint/2010/main" val="3169977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0FB415-10FC-4BB2-92B8-1AD6AA700E75}" type="datetimeFigureOut">
              <a:rPr lang="en-US" smtClean="0"/>
              <a:pPr/>
              <a:t>6/26/2019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FE8AFE-7D99-4793-A580-06A7AB549406}" type="slidenum">
              <a:rPr lang="en-US" smtClean="0"/>
              <a:pPr/>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57879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Date Placeholder 2"/>
          <p:cNvSpPr>
            <a:spLocks noGrp="1"/>
          </p:cNvSpPr>
          <p:nvPr>
            <p:ph type="dt" sz="half" idx="10"/>
          </p:nvPr>
        </p:nvSpPr>
        <p:spPr/>
        <p:txBody>
          <a:bodyPr/>
          <a:lstStyle/>
          <a:p>
            <a:fld id="{290FB415-10FC-4BB2-92B8-1AD6AA700E75}" type="datetimeFigureOut">
              <a:rPr lang="en-US" smtClean="0"/>
              <a:pPr/>
              <a:t>6/26/2019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FE8AFE-7D99-4793-A580-06A7AB549406}" type="slidenum">
              <a:rPr lang="en-US" smtClean="0"/>
              <a:pPr/>
              <a:t>‹#›</a:t>
            </a:fld>
            <a:endParaRPr lang="en-US"/>
          </a:p>
        </p:txBody>
      </p:sp>
    </p:spTree>
    <p:extLst>
      <p:ext uri="{BB962C8B-B14F-4D97-AF65-F5344CB8AC3E}">
        <p14:creationId xmlns:p14="http://schemas.microsoft.com/office/powerpoint/2010/main" val="3403685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90FB415-10FC-4BB2-92B8-1AD6AA700E75}" type="datetimeFigureOut">
              <a:rPr lang="en-US" smtClean="0"/>
              <a:pPr/>
              <a:t>6/26/2019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FE8AFE-7D99-4793-A580-06A7AB549406}" type="slidenum">
              <a:rPr lang="en-US" smtClean="0"/>
              <a:pPr/>
              <a:t>‹#›</a:t>
            </a:fld>
            <a:endParaRPr lang="en-US"/>
          </a:p>
        </p:txBody>
      </p:sp>
    </p:spTree>
    <p:extLst>
      <p:ext uri="{BB962C8B-B14F-4D97-AF65-F5344CB8AC3E}">
        <p14:creationId xmlns:p14="http://schemas.microsoft.com/office/powerpoint/2010/main" val="39255645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90FB415-10FC-4BB2-92B8-1AD6AA700E75}" type="datetimeFigureOut">
              <a:rPr lang="en-US" smtClean="0"/>
              <a:pPr/>
              <a:t>6/26/2019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FE8AFE-7D99-4793-A580-06A7AB549406}" type="slidenum">
              <a:rPr lang="en-US" smtClean="0"/>
              <a:pPr/>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1880438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90FB415-10FC-4BB2-92B8-1AD6AA700E75}" type="datetimeFigureOut">
              <a:rPr lang="en-US" smtClean="0"/>
              <a:pPr/>
              <a:t>6/26/2019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FE8AFE-7D99-4793-A580-06A7AB549406}" type="slidenum">
              <a:rPr lang="en-US" smtClean="0"/>
              <a:pPr/>
              <a:t>‹#›</a:t>
            </a:fld>
            <a:endParaRPr lang="en-US"/>
          </a:p>
        </p:txBody>
      </p:sp>
    </p:spTree>
    <p:extLst>
      <p:ext uri="{BB962C8B-B14F-4D97-AF65-F5344CB8AC3E}">
        <p14:creationId xmlns:p14="http://schemas.microsoft.com/office/powerpoint/2010/main" val="16143494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90FB415-10FC-4BB2-92B8-1AD6AA700E75}" type="datetimeFigureOut">
              <a:rPr lang="en-US" smtClean="0"/>
              <a:pPr/>
              <a:t>6/26/2019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FE8AFE-7D99-4793-A580-06A7AB549406}" type="slidenum">
              <a:rPr lang="en-US" smtClean="0"/>
              <a:pPr/>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2194513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90FB415-10FC-4BB2-92B8-1AD6AA700E75}" type="datetimeFigureOut">
              <a:rPr lang="en-US" smtClean="0"/>
              <a:pPr/>
              <a:t>6/26/2019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FE8AFE-7D99-4793-A580-06A7AB549406}" type="slidenum">
              <a:rPr lang="en-US" smtClean="0"/>
              <a:pPr/>
              <a:t>‹#›</a:t>
            </a:fld>
            <a:endParaRPr lang="en-US"/>
          </a:p>
        </p:txBody>
      </p:sp>
    </p:spTree>
    <p:extLst>
      <p:ext uri="{BB962C8B-B14F-4D97-AF65-F5344CB8AC3E}">
        <p14:creationId xmlns:p14="http://schemas.microsoft.com/office/powerpoint/2010/main" val="1139009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0FB415-10FC-4BB2-92B8-1AD6AA700E75}" type="datetimeFigureOut">
              <a:rPr lang="en-US" smtClean="0"/>
              <a:pPr/>
              <a:t>6/26/2019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FE8AFE-7D99-4793-A580-06A7AB549406}" type="slidenum">
              <a:rPr lang="en-US" smtClean="0"/>
              <a:pPr/>
              <a:t>‹#›</a:t>
            </a:fld>
            <a:endParaRPr lang="en-US"/>
          </a:p>
        </p:txBody>
      </p:sp>
    </p:spTree>
    <p:extLst>
      <p:ext uri="{BB962C8B-B14F-4D97-AF65-F5344CB8AC3E}">
        <p14:creationId xmlns:p14="http://schemas.microsoft.com/office/powerpoint/2010/main" val="54048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0FB415-10FC-4BB2-92B8-1AD6AA700E75}" type="datetimeFigureOut">
              <a:rPr lang="en-US" smtClean="0"/>
              <a:pPr/>
              <a:t>6/26/2019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FE8AFE-7D99-4793-A580-06A7AB549406}" type="slidenum">
              <a:rPr lang="en-US" smtClean="0"/>
              <a:pPr/>
              <a:t>‹#›</a:t>
            </a:fld>
            <a:endParaRPr lang="en-US"/>
          </a:p>
        </p:txBody>
      </p:sp>
    </p:spTree>
    <p:extLst>
      <p:ext uri="{BB962C8B-B14F-4D97-AF65-F5344CB8AC3E}">
        <p14:creationId xmlns:p14="http://schemas.microsoft.com/office/powerpoint/2010/main" val="1278652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0FB415-10FC-4BB2-92B8-1AD6AA700E75}" type="datetimeFigureOut">
              <a:rPr lang="en-US" smtClean="0"/>
              <a:pPr/>
              <a:t>6/26/2019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FE8AFE-7D99-4793-A580-06A7AB549406}" type="slidenum">
              <a:rPr lang="en-US" smtClean="0"/>
              <a:pPr/>
              <a:t>‹#›</a:t>
            </a:fld>
            <a:endParaRPr lang="en-US"/>
          </a:p>
        </p:txBody>
      </p:sp>
    </p:spTree>
    <p:extLst>
      <p:ext uri="{BB962C8B-B14F-4D97-AF65-F5344CB8AC3E}">
        <p14:creationId xmlns:p14="http://schemas.microsoft.com/office/powerpoint/2010/main" val="37665513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90FB415-10FC-4BB2-92B8-1AD6AA700E75}" type="datetimeFigureOut">
              <a:rPr lang="en-US" smtClean="0"/>
              <a:pPr/>
              <a:t>6/26/2019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FE8AFE-7D99-4793-A580-06A7AB549406}" type="slidenum">
              <a:rPr lang="en-US" smtClean="0"/>
              <a:pPr/>
              <a:t>‹#›</a:t>
            </a:fld>
            <a:endParaRPr lang="en-US"/>
          </a:p>
        </p:txBody>
      </p:sp>
    </p:spTree>
    <p:extLst>
      <p:ext uri="{BB962C8B-B14F-4D97-AF65-F5344CB8AC3E}">
        <p14:creationId xmlns:p14="http://schemas.microsoft.com/office/powerpoint/2010/main" val="3758067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90FB415-10FC-4BB2-92B8-1AD6AA700E75}" type="datetimeFigureOut">
              <a:rPr lang="en-US" smtClean="0"/>
              <a:pPr/>
              <a:t>6/26/2019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FE8AFE-7D99-4793-A580-06A7AB549406}" type="slidenum">
              <a:rPr lang="en-US" smtClean="0"/>
              <a:pPr/>
              <a:t>‹#›</a:t>
            </a:fld>
            <a:endParaRPr lang="en-US"/>
          </a:p>
        </p:txBody>
      </p:sp>
    </p:spTree>
    <p:extLst>
      <p:ext uri="{BB962C8B-B14F-4D97-AF65-F5344CB8AC3E}">
        <p14:creationId xmlns:p14="http://schemas.microsoft.com/office/powerpoint/2010/main" val="2194989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90FB415-10FC-4BB2-92B8-1AD6AA700E75}" type="datetimeFigureOut">
              <a:rPr lang="en-US" smtClean="0"/>
              <a:pPr/>
              <a:t>6/26/2019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FE8AFE-7D99-4793-A580-06A7AB549406}" type="slidenum">
              <a:rPr lang="en-US" smtClean="0"/>
              <a:pPr/>
              <a:t>‹#›</a:t>
            </a:fld>
            <a:endParaRPr lang="en-US"/>
          </a:p>
        </p:txBody>
      </p:sp>
    </p:spTree>
    <p:extLst>
      <p:ext uri="{BB962C8B-B14F-4D97-AF65-F5344CB8AC3E}">
        <p14:creationId xmlns:p14="http://schemas.microsoft.com/office/powerpoint/2010/main" val="2870713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90FB415-10FC-4BB2-92B8-1AD6AA700E75}" type="datetimeFigureOut">
              <a:rPr lang="en-US" smtClean="0"/>
              <a:pPr/>
              <a:t>6/26/2019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FE8AFE-7D99-4793-A580-06A7AB549406}" type="slidenum">
              <a:rPr lang="en-US" smtClean="0"/>
              <a:pPr/>
              <a:t>‹#›</a:t>
            </a:fld>
            <a:endParaRPr lang="en-US"/>
          </a:p>
        </p:txBody>
      </p:sp>
    </p:spTree>
    <p:extLst>
      <p:ext uri="{BB962C8B-B14F-4D97-AF65-F5344CB8AC3E}">
        <p14:creationId xmlns:p14="http://schemas.microsoft.com/office/powerpoint/2010/main" val="38923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0FB415-10FC-4BB2-92B8-1AD6AA700E75}" type="datetimeFigureOut">
              <a:rPr lang="en-US" smtClean="0"/>
              <a:pPr/>
              <a:t>6/26/2019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FE8AFE-7D99-4793-A580-06A7AB549406}" type="slidenum">
              <a:rPr lang="en-US" smtClean="0"/>
              <a:pPr/>
              <a:t>‹#›</a:t>
            </a:fld>
            <a:endParaRPr lang="en-US"/>
          </a:p>
        </p:txBody>
      </p:sp>
    </p:spTree>
    <p:extLst>
      <p:ext uri="{BB962C8B-B14F-4D97-AF65-F5344CB8AC3E}">
        <p14:creationId xmlns:p14="http://schemas.microsoft.com/office/powerpoint/2010/main" val="1821757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90FB415-10FC-4BB2-92B8-1AD6AA700E75}" type="datetimeFigureOut">
              <a:rPr lang="en-US" smtClean="0"/>
              <a:pPr/>
              <a:t>6/26/2019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FE8AFE-7D99-4793-A580-06A7AB549406}" type="slidenum">
              <a:rPr lang="en-US" smtClean="0"/>
              <a:pPr/>
              <a:t>‹#›</a:t>
            </a:fld>
            <a:endParaRPr lang="en-US"/>
          </a:p>
        </p:txBody>
      </p:sp>
    </p:spTree>
    <p:extLst>
      <p:ext uri="{BB962C8B-B14F-4D97-AF65-F5344CB8AC3E}">
        <p14:creationId xmlns:p14="http://schemas.microsoft.com/office/powerpoint/2010/main" val="2639934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290FB415-10FC-4BB2-92B8-1AD6AA700E75}" type="datetimeFigureOut">
              <a:rPr lang="en-US" smtClean="0"/>
              <a:pPr/>
              <a:t>6/26/2019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FE8AFE-7D99-4793-A580-06A7AB549406}" type="slidenum">
              <a:rPr lang="en-US" smtClean="0"/>
              <a:pPr/>
              <a:t>‹#›</a:t>
            </a:fld>
            <a:endParaRPr lang="en-US"/>
          </a:p>
        </p:txBody>
      </p:sp>
    </p:spTree>
    <p:extLst>
      <p:ext uri="{BB962C8B-B14F-4D97-AF65-F5344CB8AC3E}">
        <p14:creationId xmlns:p14="http://schemas.microsoft.com/office/powerpoint/2010/main" val="2593484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290FB415-10FC-4BB2-92B8-1AD6AA700E75}" type="datetimeFigureOut">
              <a:rPr lang="en-US" smtClean="0"/>
              <a:pPr/>
              <a:t>6/26/2019</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7FE8AFE-7D99-4793-A580-06A7AB549406}" type="slidenum">
              <a:rPr lang="en-US" smtClean="0"/>
              <a:pPr/>
              <a:t>‹#›</a:t>
            </a:fld>
            <a:endParaRPr lang="en-US"/>
          </a:p>
        </p:txBody>
      </p:sp>
    </p:spTree>
    <p:extLst>
      <p:ext uri="{BB962C8B-B14F-4D97-AF65-F5344CB8AC3E}">
        <p14:creationId xmlns:p14="http://schemas.microsoft.com/office/powerpoint/2010/main" val="338764360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14.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40.jpeg"/><Relationship Id="rId2"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1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robertocanessa.com/gallery/fotos/27_Rescue.jpg" TargetMode="External"/><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0.gif"/><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2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7.jpeg"/><Relationship Id="rId4" Type="http://schemas.openxmlformats.org/officeDocument/2006/relationships/image" Target="../media/image66.jpeg"/></Relationships>
</file>

<file path=ppt/slides/_rels/slide2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s>
</file>

<file path=ppt/slides/_rels/slide27.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2.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76.jpe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38411"/>
            <a:ext cx="9144000" cy="713984"/>
          </a:xfrm>
        </p:spPr>
        <p:txBody>
          <a:bodyPr>
            <a:normAutofit/>
          </a:bodyPr>
          <a:lstStyle/>
          <a:p>
            <a:r>
              <a:rPr lang="en-US" sz="2800" b="1" dirty="0"/>
              <a:t>How Ritual Made Us Human</a:t>
            </a:r>
          </a:p>
        </p:txBody>
      </p:sp>
      <p:sp>
        <p:nvSpPr>
          <p:cNvPr id="3" name="Subtitle 2"/>
          <p:cNvSpPr>
            <a:spLocks noGrp="1"/>
          </p:cNvSpPr>
          <p:nvPr>
            <p:ph type="subTitle" idx="1"/>
          </p:nvPr>
        </p:nvSpPr>
        <p:spPr>
          <a:xfrm>
            <a:off x="1210849" y="1152394"/>
            <a:ext cx="7632526" cy="5223354"/>
          </a:xfrm>
        </p:spPr>
        <p:txBody>
          <a:bodyPr>
            <a:normAutofit fontScale="77500" lnSpcReduction="20000"/>
          </a:bodyPr>
          <a:lstStyle/>
          <a:p>
            <a:pPr algn="l"/>
            <a:r>
              <a:rPr lang="en-US" b="1" dirty="0"/>
              <a:t>Major Sources:</a:t>
            </a:r>
          </a:p>
          <a:p>
            <a:pPr algn="l"/>
            <a:r>
              <a:rPr lang="en-US" dirty="0" err="1"/>
              <a:t>Rossano</a:t>
            </a:r>
            <a:r>
              <a:rPr lang="en-US" dirty="0"/>
              <a:t>, M.J. (2013) </a:t>
            </a:r>
            <a:r>
              <a:rPr lang="en-US" i="1" dirty="0"/>
              <a:t>Mortal rituals: What the story of the Andes survivors tells us about human evolution. </a:t>
            </a:r>
            <a:r>
              <a:rPr lang="en-US" dirty="0"/>
              <a:t>New York: Columbia University Press. </a:t>
            </a:r>
            <a:br>
              <a:rPr lang="en-US" dirty="0"/>
            </a:br>
            <a:endParaRPr lang="en-US" dirty="0"/>
          </a:p>
          <a:p>
            <a:pPr algn="l"/>
            <a:r>
              <a:rPr lang="en-US" dirty="0" err="1"/>
              <a:t>Rossano</a:t>
            </a:r>
            <a:r>
              <a:rPr lang="en-US" dirty="0"/>
              <a:t>, M.J. (2010). </a:t>
            </a:r>
            <a:r>
              <a:rPr lang="en-US" i="1" dirty="0"/>
              <a:t>Supernatural selection: How religion evolved. </a:t>
            </a:r>
            <a:r>
              <a:rPr lang="en-US" dirty="0"/>
              <a:t>New York: Oxford University Press. </a:t>
            </a:r>
          </a:p>
          <a:p>
            <a:pPr algn="l"/>
            <a:endParaRPr lang="en-US" dirty="0"/>
          </a:p>
          <a:p>
            <a:pPr algn="l"/>
            <a:r>
              <a:rPr lang="en-US" dirty="0" err="1"/>
              <a:t>Rossano</a:t>
            </a:r>
            <a:r>
              <a:rPr lang="en-US" dirty="0"/>
              <a:t>, M.J. (2012). The essential role of ritual in the transmission and reinforcement of social norms. </a:t>
            </a:r>
            <a:r>
              <a:rPr lang="en-US" i="1" dirty="0"/>
              <a:t>Psychological Bulletin</a:t>
            </a:r>
            <a:r>
              <a:rPr lang="en-US" dirty="0"/>
              <a:t>, </a:t>
            </a:r>
            <a:r>
              <a:rPr lang="en-US" i="1" dirty="0"/>
              <a:t>138</a:t>
            </a:r>
            <a:r>
              <a:rPr lang="en-US" dirty="0"/>
              <a:t>, 529-549. </a:t>
            </a:r>
          </a:p>
          <a:p>
            <a:pPr algn="l"/>
            <a:endParaRPr lang="en-US" dirty="0"/>
          </a:p>
          <a:p>
            <a:pPr algn="l"/>
            <a:r>
              <a:rPr lang="en-US" dirty="0" err="1"/>
              <a:t>Rossano</a:t>
            </a:r>
            <a:r>
              <a:rPr lang="en-US" dirty="0"/>
              <a:t>, M. J. (2015). The evolutionary emergence of costly rituals. </a:t>
            </a:r>
            <a:r>
              <a:rPr lang="en-US" i="1" dirty="0" err="1"/>
              <a:t>PaleoAnthropology</a:t>
            </a:r>
            <a:r>
              <a:rPr lang="en-US" i="1" dirty="0"/>
              <a:t>, 2015</a:t>
            </a:r>
            <a:r>
              <a:rPr lang="en-US" dirty="0"/>
              <a:t>, 78-100</a:t>
            </a:r>
            <a:r>
              <a:rPr lang="en-US" dirty="0" smtClean="0"/>
              <a:t>.</a:t>
            </a:r>
          </a:p>
          <a:p>
            <a:pPr algn="l"/>
            <a:endParaRPr lang="en-US" dirty="0" smtClean="0"/>
          </a:p>
          <a:p>
            <a:pPr algn="l"/>
            <a:r>
              <a:rPr lang="en-US" dirty="0" smtClean="0"/>
              <a:t>Rossano,  M.  J. (2019). How ritual made us human. In T. B. Henley, M. J.  Rossano, &amp; E. P. </a:t>
            </a:r>
            <a:r>
              <a:rPr lang="en-US" dirty="0" err="1" smtClean="0"/>
              <a:t>Kardas</a:t>
            </a:r>
            <a:r>
              <a:rPr lang="en-US" dirty="0" smtClean="0"/>
              <a:t> (eds.), </a:t>
            </a:r>
            <a:r>
              <a:rPr lang="en-US" i="1" dirty="0" smtClean="0"/>
              <a:t>Handbook of cognitive archaeology:  Psychology in pre-history. </a:t>
            </a:r>
            <a:r>
              <a:rPr lang="en-US" dirty="0" smtClean="0"/>
              <a:t>London: Routledge.   </a:t>
            </a:r>
            <a:endParaRPr lang="en-US" dirty="0"/>
          </a:p>
          <a:p>
            <a:pPr algn="l"/>
            <a:endParaRPr lang="en-US" dirty="0"/>
          </a:p>
          <a:p>
            <a:pPr algn="l"/>
            <a:r>
              <a:rPr lang="en-US" dirty="0"/>
              <a:t/>
            </a:r>
            <a:br>
              <a:rPr lang="en-US" dirty="0"/>
            </a:br>
            <a:endParaRPr lang="en-US" dirty="0"/>
          </a:p>
          <a:p>
            <a:endParaRPr lang="en-US" dirty="0"/>
          </a:p>
        </p:txBody>
      </p:sp>
      <p:pic>
        <p:nvPicPr>
          <p:cNvPr id="4" name="Picture 4" descr="http://ecx.images-amazon.com/images/I/51-6Ys5wvJL._SY346_PJlook-inside-v2,TopRight,1,0_SH20_.jpg"/>
          <p:cNvPicPr>
            <a:picLocks noChangeAspect="1" noChangeArrowheads="1"/>
          </p:cNvPicPr>
          <p:nvPr/>
        </p:nvPicPr>
        <p:blipFill>
          <a:blip r:embed="rId2" cstate="print"/>
          <a:srcRect/>
          <a:stretch>
            <a:fillRect/>
          </a:stretch>
        </p:blipFill>
        <p:spPr bwMode="auto">
          <a:xfrm>
            <a:off x="9014773" y="438411"/>
            <a:ext cx="1301322" cy="1852912"/>
          </a:xfrm>
          <a:prstGeom prst="rect">
            <a:avLst/>
          </a:prstGeom>
          <a:noFill/>
        </p:spPr>
      </p:pic>
      <p:pic>
        <p:nvPicPr>
          <p:cNvPr id="5" name="Picture 2" descr="http://ecx.images-amazon.com/images/I/41WueqNS--L._SY346_PJlook-inside-v2,TopRight,1,0_SH20_.jpg"/>
          <p:cNvPicPr>
            <a:picLocks noChangeAspect="1" noChangeArrowheads="1"/>
          </p:cNvPicPr>
          <p:nvPr/>
        </p:nvPicPr>
        <p:blipFill>
          <a:blip r:embed="rId3" cstate="print"/>
          <a:srcRect/>
          <a:stretch>
            <a:fillRect/>
          </a:stretch>
        </p:blipFill>
        <p:spPr bwMode="auto">
          <a:xfrm>
            <a:off x="10728258" y="2116843"/>
            <a:ext cx="1206250" cy="1806764"/>
          </a:xfrm>
          <a:prstGeom prst="rect">
            <a:avLst/>
          </a:prstGeom>
          <a:noFill/>
        </p:spPr>
      </p:pic>
      <p:pic>
        <p:nvPicPr>
          <p:cNvPr id="6" name="Picture 5" descr="Handbook of Cognitive Archaeology Psychology in Prehistory book cove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55537" y="3923607"/>
            <a:ext cx="1176935" cy="1837113"/>
          </a:xfrm>
          <a:prstGeom prst="rect">
            <a:avLst/>
          </a:prstGeom>
          <a:noFill/>
          <a:ln>
            <a:noFill/>
          </a:ln>
        </p:spPr>
      </p:pic>
    </p:spTree>
    <p:extLst>
      <p:ext uri="{BB962C8B-B14F-4D97-AF65-F5344CB8AC3E}">
        <p14:creationId xmlns:p14="http://schemas.microsoft.com/office/powerpoint/2010/main" val="18082850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p:cNvSpPr>
          <p:nvPr>
            <p:ph type="title"/>
          </p:nvPr>
        </p:nvSpPr>
        <p:spPr bwMode="auto">
          <a:xfrm>
            <a:off x="1981200" y="274638"/>
            <a:ext cx="8229600" cy="715962"/>
          </a:xfrm>
        </p:spPr>
        <p:txBody>
          <a:bodyPr vert="horz" wrap="square" lIns="91440" tIns="45720" rIns="91440" bIns="45720" numCol="1" rtlCol="0" anchor="ctr" anchorCtr="0" compatLnSpc="1">
            <a:prstTxWarp prst="textNoShape">
              <a:avLst/>
            </a:prstTxWarp>
            <a:normAutofit fontScale="90000"/>
          </a:bodyPr>
          <a:lstStyle/>
          <a:p>
            <a:pPr>
              <a:defRPr/>
            </a:pPr>
            <a:r>
              <a:rPr lang="en-US" sz="2800" b="1" dirty="0"/>
              <a:t>Ritualized behavior: Deep evolutionary roots</a:t>
            </a:r>
          </a:p>
        </p:txBody>
      </p:sp>
      <p:sp>
        <p:nvSpPr>
          <p:cNvPr id="16387" name="Rectangle 3"/>
          <p:cNvSpPr>
            <a:spLocks noGrp="1"/>
          </p:cNvSpPr>
          <p:nvPr>
            <p:ph idx="1"/>
          </p:nvPr>
        </p:nvSpPr>
        <p:spPr>
          <a:xfrm>
            <a:off x="1981200" y="1143000"/>
            <a:ext cx="8229600" cy="1325562"/>
          </a:xfrm>
        </p:spPr>
        <p:txBody>
          <a:bodyPr/>
          <a:lstStyle/>
          <a:p>
            <a:r>
              <a:rPr lang="en-US" dirty="0"/>
              <a:t>Ritual is widespread in the animal kingdom where effective communication is required</a:t>
            </a:r>
          </a:p>
        </p:txBody>
      </p:sp>
      <p:pic>
        <p:nvPicPr>
          <p:cNvPr id="16388" name="Picture 5"/>
          <p:cNvPicPr>
            <a:picLocks noChangeAspect="1" noChangeArrowheads="1"/>
          </p:cNvPicPr>
          <p:nvPr/>
        </p:nvPicPr>
        <p:blipFill>
          <a:blip r:embed="rId3" cstate="print"/>
          <a:srcRect/>
          <a:stretch>
            <a:fillRect/>
          </a:stretch>
        </p:blipFill>
        <p:spPr bwMode="auto">
          <a:xfrm>
            <a:off x="1828800" y="4114800"/>
            <a:ext cx="2438400" cy="1649412"/>
          </a:xfrm>
          <a:prstGeom prst="rect">
            <a:avLst/>
          </a:prstGeom>
          <a:noFill/>
          <a:ln w="9525">
            <a:noFill/>
            <a:miter lim="800000"/>
            <a:headEnd/>
            <a:tailEnd/>
          </a:ln>
        </p:spPr>
      </p:pic>
      <p:pic>
        <p:nvPicPr>
          <p:cNvPr id="16389" name="Picture 6"/>
          <p:cNvPicPr>
            <a:picLocks noChangeAspect="1" noChangeArrowheads="1"/>
          </p:cNvPicPr>
          <p:nvPr/>
        </p:nvPicPr>
        <p:blipFill>
          <a:blip r:embed="rId4" cstate="print"/>
          <a:srcRect/>
          <a:stretch>
            <a:fillRect/>
          </a:stretch>
        </p:blipFill>
        <p:spPr bwMode="auto">
          <a:xfrm>
            <a:off x="7848600" y="5051426"/>
            <a:ext cx="2438400" cy="1382713"/>
          </a:xfrm>
          <a:prstGeom prst="rect">
            <a:avLst/>
          </a:prstGeom>
          <a:noFill/>
          <a:ln w="9525">
            <a:noFill/>
            <a:miter lim="800000"/>
            <a:headEnd/>
            <a:tailEnd/>
          </a:ln>
        </p:spPr>
      </p:pic>
      <p:pic>
        <p:nvPicPr>
          <p:cNvPr id="16390" name="Picture 7"/>
          <p:cNvPicPr>
            <a:picLocks noChangeAspect="1" noChangeArrowheads="1"/>
          </p:cNvPicPr>
          <p:nvPr/>
        </p:nvPicPr>
        <p:blipFill>
          <a:blip r:embed="rId5" cstate="print"/>
          <a:srcRect/>
          <a:stretch>
            <a:fillRect/>
          </a:stretch>
        </p:blipFill>
        <p:spPr bwMode="auto">
          <a:xfrm>
            <a:off x="4648200" y="2819400"/>
            <a:ext cx="3048000" cy="2286000"/>
          </a:xfrm>
          <a:prstGeom prst="rect">
            <a:avLst/>
          </a:prstGeom>
          <a:noFill/>
          <a:ln w="9525">
            <a:noFill/>
            <a:miter lim="800000"/>
            <a:headEnd/>
            <a:tailEnd/>
          </a:ln>
        </p:spPr>
      </p:pic>
      <p:pic>
        <p:nvPicPr>
          <p:cNvPr id="7" name="Picture 2" descr="http://static.howstuffworks.com/gif/gazelle-body-language-1.jpg"/>
          <p:cNvPicPr>
            <a:picLocks noChangeAspect="1" noChangeArrowheads="1"/>
          </p:cNvPicPr>
          <p:nvPr/>
        </p:nvPicPr>
        <p:blipFill>
          <a:blip r:embed="rId6" cstate="print"/>
          <a:srcRect/>
          <a:stretch>
            <a:fillRect/>
          </a:stretch>
        </p:blipFill>
        <p:spPr bwMode="auto">
          <a:xfrm>
            <a:off x="7924800" y="2514600"/>
            <a:ext cx="2362200" cy="1753934"/>
          </a:xfrm>
          <a:prstGeom prst="rect">
            <a:avLst/>
          </a:prstGeom>
          <a:noFill/>
        </p:spPr>
      </p:pic>
    </p:spTree>
    <p:extLst>
      <p:ext uri="{BB962C8B-B14F-4D97-AF65-F5344CB8AC3E}">
        <p14:creationId xmlns:p14="http://schemas.microsoft.com/office/powerpoint/2010/main" val="3762818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animEffect transition="in" filter="fade">
                                      <p:cBhvr>
                                        <p:cTn id="7" dur="2000"/>
                                        <p:tgtEl>
                                          <p:spTgt spid="163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388"/>
                                        </p:tgtEl>
                                        <p:attrNameLst>
                                          <p:attrName>style.visibility</p:attrName>
                                        </p:attrNameLst>
                                      </p:cBhvr>
                                      <p:to>
                                        <p:strVal val="visible"/>
                                      </p:to>
                                    </p:set>
                                    <p:animEffect transition="in" filter="fade">
                                      <p:cBhvr>
                                        <p:cTn id="12" dur="2000"/>
                                        <p:tgtEl>
                                          <p:spTgt spid="1638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389"/>
                                        </p:tgtEl>
                                        <p:attrNameLst>
                                          <p:attrName>style.visibility</p:attrName>
                                        </p:attrNameLst>
                                      </p:cBhvr>
                                      <p:to>
                                        <p:strVal val="visible"/>
                                      </p:to>
                                    </p:set>
                                    <p:animEffect transition="in" filter="fade">
                                      <p:cBhvr>
                                        <p:cTn id="22" dur="2000"/>
                                        <p:tgtEl>
                                          <p:spTgt spid="1638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390"/>
                                        </p:tgtEl>
                                        <p:attrNameLst>
                                          <p:attrName>style.visibility</p:attrName>
                                        </p:attrNameLst>
                                      </p:cBhvr>
                                      <p:to>
                                        <p:strVal val="visible"/>
                                      </p:to>
                                    </p:set>
                                    <p:animEffect transition="in" filter="fade">
                                      <p:cBhvr>
                                        <p:cTn id="27" dur="2000"/>
                                        <p:tgtEl>
                                          <p:spTgt spid="16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p:cNvSpPr>
          <p:nvPr>
            <p:ph type="title"/>
          </p:nvPr>
        </p:nvSpPr>
        <p:spPr bwMode="auto">
          <a:xfrm>
            <a:off x="1981200" y="274638"/>
            <a:ext cx="8229600" cy="792162"/>
          </a:xfrm>
        </p:spPr>
        <p:txBody>
          <a:bodyPr vert="horz" wrap="square" lIns="91440" tIns="45720" rIns="91440" bIns="45720" numCol="1" rtlCol="0" anchor="ctr" anchorCtr="0" compatLnSpc="1">
            <a:prstTxWarp prst="textNoShape">
              <a:avLst/>
            </a:prstTxWarp>
            <a:normAutofit/>
          </a:bodyPr>
          <a:lstStyle/>
          <a:p>
            <a:pPr>
              <a:defRPr/>
            </a:pPr>
            <a:r>
              <a:rPr lang="en-US" dirty="0">
                <a:effectLst/>
              </a:rPr>
              <a:t>Primate social rituals</a:t>
            </a:r>
          </a:p>
        </p:txBody>
      </p:sp>
      <p:sp>
        <p:nvSpPr>
          <p:cNvPr id="17411" name="Rectangle 3"/>
          <p:cNvSpPr>
            <a:spLocks noGrp="1"/>
          </p:cNvSpPr>
          <p:nvPr>
            <p:ph idx="1"/>
          </p:nvPr>
        </p:nvSpPr>
        <p:spPr>
          <a:xfrm>
            <a:off x="1981200" y="5715000"/>
            <a:ext cx="8229600" cy="914400"/>
          </a:xfrm>
        </p:spPr>
        <p:txBody>
          <a:bodyPr/>
          <a:lstStyle/>
          <a:p>
            <a:pPr>
              <a:lnSpc>
                <a:spcPct val="90000"/>
              </a:lnSpc>
            </a:pPr>
            <a:r>
              <a:rPr lang="en-US" dirty="0"/>
              <a:t>As highly social creatures primates have a wealth of social rituals</a:t>
            </a:r>
          </a:p>
        </p:txBody>
      </p:sp>
      <p:pic>
        <p:nvPicPr>
          <p:cNvPr id="17412" name="Picture 4"/>
          <p:cNvPicPr>
            <a:picLocks noChangeAspect="1" noChangeArrowheads="1"/>
          </p:cNvPicPr>
          <p:nvPr/>
        </p:nvPicPr>
        <p:blipFill>
          <a:blip r:embed="rId3" cstate="print"/>
          <a:srcRect/>
          <a:stretch>
            <a:fillRect/>
          </a:stretch>
        </p:blipFill>
        <p:spPr bwMode="auto">
          <a:xfrm>
            <a:off x="7696200" y="1524000"/>
            <a:ext cx="2057400" cy="2057400"/>
          </a:xfrm>
          <a:prstGeom prst="rect">
            <a:avLst/>
          </a:prstGeom>
          <a:noFill/>
          <a:ln w="9525">
            <a:noFill/>
            <a:miter lim="800000"/>
            <a:headEnd/>
            <a:tailEnd/>
          </a:ln>
        </p:spPr>
      </p:pic>
      <p:pic>
        <p:nvPicPr>
          <p:cNvPr id="17413" name="Picture 5"/>
          <p:cNvPicPr>
            <a:picLocks noChangeAspect="1" noChangeArrowheads="1"/>
          </p:cNvPicPr>
          <p:nvPr/>
        </p:nvPicPr>
        <p:blipFill>
          <a:blip r:embed="rId4" cstate="print"/>
          <a:srcRect/>
          <a:stretch>
            <a:fillRect/>
          </a:stretch>
        </p:blipFill>
        <p:spPr bwMode="auto">
          <a:xfrm>
            <a:off x="1828800" y="1295400"/>
            <a:ext cx="2857500" cy="2095500"/>
          </a:xfrm>
          <a:prstGeom prst="rect">
            <a:avLst/>
          </a:prstGeom>
          <a:noFill/>
          <a:ln w="9525">
            <a:noFill/>
            <a:miter lim="800000"/>
            <a:headEnd/>
            <a:tailEnd/>
          </a:ln>
        </p:spPr>
      </p:pic>
      <p:pic>
        <p:nvPicPr>
          <p:cNvPr id="17414" name="Picture 6"/>
          <p:cNvPicPr>
            <a:picLocks noChangeAspect="1" noChangeArrowheads="1"/>
          </p:cNvPicPr>
          <p:nvPr/>
        </p:nvPicPr>
        <p:blipFill>
          <a:blip r:embed="rId5" cstate="print"/>
          <a:srcRect/>
          <a:stretch>
            <a:fillRect/>
          </a:stretch>
        </p:blipFill>
        <p:spPr bwMode="auto">
          <a:xfrm>
            <a:off x="7772401" y="4114800"/>
            <a:ext cx="2328863" cy="1550988"/>
          </a:xfrm>
          <a:prstGeom prst="rect">
            <a:avLst/>
          </a:prstGeom>
          <a:noFill/>
          <a:ln w="9525">
            <a:noFill/>
            <a:miter lim="800000"/>
            <a:headEnd/>
            <a:tailEnd/>
          </a:ln>
        </p:spPr>
      </p:pic>
      <p:pic>
        <p:nvPicPr>
          <p:cNvPr id="17415" name="Picture 7"/>
          <p:cNvPicPr>
            <a:picLocks noChangeAspect="1" noChangeArrowheads="1"/>
          </p:cNvPicPr>
          <p:nvPr/>
        </p:nvPicPr>
        <p:blipFill>
          <a:blip r:embed="rId6" cstate="print"/>
          <a:srcRect/>
          <a:stretch>
            <a:fillRect/>
          </a:stretch>
        </p:blipFill>
        <p:spPr bwMode="auto">
          <a:xfrm>
            <a:off x="4924425" y="1762125"/>
            <a:ext cx="2343150" cy="3333750"/>
          </a:xfrm>
          <a:prstGeom prst="rect">
            <a:avLst/>
          </a:prstGeom>
          <a:noFill/>
          <a:ln w="9525">
            <a:noFill/>
            <a:miter lim="800000"/>
            <a:headEnd/>
            <a:tailEnd/>
          </a:ln>
        </p:spPr>
      </p:pic>
    </p:spTree>
    <p:extLst>
      <p:ext uri="{BB962C8B-B14F-4D97-AF65-F5344CB8AC3E}">
        <p14:creationId xmlns:p14="http://schemas.microsoft.com/office/powerpoint/2010/main" val="1444773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Effect transition="in" filter="fade">
                                      <p:cBhvr>
                                        <p:cTn id="7" dur="2000"/>
                                        <p:tgtEl>
                                          <p:spTgt spid="174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413"/>
                                        </p:tgtEl>
                                        <p:attrNameLst>
                                          <p:attrName>style.visibility</p:attrName>
                                        </p:attrNameLst>
                                      </p:cBhvr>
                                      <p:to>
                                        <p:strVal val="visible"/>
                                      </p:to>
                                    </p:set>
                                    <p:animEffect transition="in" filter="fade">
                                      <p:cBhvr>
                                        <p:cTn id="12" dur="2000"/>
                                        <p:tgtEl>
                                          <p:spTgt spid="174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412"/>
                                        </p:tgtEl>
                                        <p:attrNameLst>
                                          <p:attrName>style.visibility</p:attrName>
                                        </p:attrNameLst>
                                      </p:cBhvr>
                                      <p:to>
                                        <p:strVal val="visible"/>
                                      </p:to>
                                    </p:set>
                                    <p:animEffect transition="in" filter="fade">
                                      <p:cBhvr>
                                        <p:cTn id="17" dur="2000"/>
                                        <p:tgtEl>
                                          <p:spTgt spid="174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414"/>
                                        </p:tgtEl>
                                        <p:attrNameLst>
                                          <p:attrName>style.visibility</p:attrName>
                                        </p:attrNameLst>
                                      </p:cBhvr>
                                      <p:to>
                                        <p:strVal val="visible"/>
                                      </p:to>
                                    </p:set>
                                    <p:animEffect transition="in" filter="fade">
                                      <p:cBhvr>
                                        <p:cTn id="22" dur="2000"/>
                                        <p:tgtEl>
                                          <p:spTgt spid="174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415"/>
                                        </p:tgtEl>
                                        <p:attrNameLst>
                                          <p:attrName>style.visibility</p:attrName>
                                        </p:attrNameLst>
                                      </p:cBhvr>
                                      <p:to>
                                        <p:strVal val="visible"/>
                                      </p:to>
                                    </p:set>
                                    <p:animEffect transition="in" filter="fade">
                                      <p:cBhvr>
                                        <p:cTn id="27" dur="2000"/>
                                        <p:tgtEl>
                                          <p:spTgt spid="174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715962"/>
          </a:xfrm>
        </p:spPr>
        <p:txBody>
          <a:bodyPr>
            <a:normAutofit/>
          </a:bodyPr>
          <a:lstStyle/>
          <a:p>
            <a:r>
              <a:rPr lang="en-US" sz="2800" b="1" dirty="0"/>
              <a:t>Elements of </a:t>
            </a:r>
            <a:r>
              <a:rPr lang="en-US" sz="2800" b="1" dirty="0" err="1"/>
              <a:t>ritualization</a:t>
            </a:r>
            <a:endParaRPr lang="en-US" sz="2800" b="1" dirty="0"/>
          </a:p>
        </p:txBody>
      </p:sp>
      <p:sp>
        <p:nvSpPr>
          <p:cNvPr id="3" name="Content Placeholder 2"/>
          <p:cNvSpPr>
            <a:spLocks noGrp="1"/>
          </p:cNvSpPr>
          <p:nvPr>
            <p:ph idx="1"/>
          </p:nvPr>
        </p:nvSpPr>
        <p:spPr>
          <a:xfrm>
            <a:off x="220683" y="3372592"/>
            <a:ext cx="5788231" cy="3073730"/>
          </a:xfrm>
        </p:spPr>
        <p:txBody>
          <a:bodyPr>
            <a:normAutofit/>
          </a:bodyPr>
          <a:lstStyle/>
          <a:p>
            <a:pPr marL="0" indent="0">
              <a:buNone/>
            </a:pPr>
            <a:endParaRPr lang="en-US" dirty="0"/>
          </a:p>
          <a:p>
            <a:r>
              <a:rPr lang="en-US" dirty="0"/>
              <a:t>Formalization (exaggerated, stylized)</a:t>
            </a:r>
          </a:p>
          <a:p>
            <a:r>
              <a:rPr lang="en-US" dirty="0"/>
              <a:t>Repetition (attention-getting)</a:t>
            </a:r>
          </a:p>
          <a:p>
            <a:r>
              <a:rPr lang="en-US" dirty="0"/>
              <a:t>Invariant sequencing (scripted</a:t>
            </a:r>
            <a:r>
              <a:rPr lang="en-US"/>
              <a:t>, rule-governed)</a:t>
            </a:r>
            <a:endParaRPr lang="en-US" dirty="0"/>
          </a:p>
          <a:p>
            <a:r>
              <a:rPr lang="en-US" b="1" dirty="0"/>
              <a:t>Goal demotion</a:t>
            </a:r>
            <a:r>
              <a:rPr lang="en-US" dirty="0"/>
              <a:t>: the act becomes the end</a:t>
            </a:r>
          </a:p>
          <a:p>
            <a:endParaRPr lang="en-US" dirty="0"/>
          </a:p>
        </p:txBody>
      </p:sp>
      <p:pic>
        <p:nvPicPr>
          <p:cNvPr id="24578" name="Picture 2" descr="http://civilianmilitaryintelligencegroup.com/wp-content/uploads/2009/12/DecoratedBugle08Large.jpg"/>
          <p:cNvPicPr>
            <a:picLocks noChangeAspect="1" noChangeArrowheads="1"/>
          </p:cNvPicPr>
          <p:nvPr/>
        </p:nvPicPr>
        <p:blipFill>
          <a:blip r:embed="rId3" cstate="print"/>
          <a:srcRect/>
          <a:stretch>
            <a:fillRect/>
          </a:stretch>
        </p:blipFill>
        <p:spPr bwMode="auto">
          <a:xfrm>
            <a:off x="1981200" y="1143001"/>
            <a:ext cx="2438400" cy="1829815"/>
          </a:xfrm>
          <a:prstGeom prst="rect">
            <a:avLst/>
          </a:prstGeom>
          <a:noFill/>
        </p:spPr>
      </p:pic>
      <p:pic>
        <p:nvPicPr>
          <p:cNvPr id="24580" name="Picture 4" descr="http://newshealth.net/wp-content/uploads/2010/07/Meditation.png"/>
          <p:cNvPicPr>
            <a:picLocks noChangeAspect="1" noChangeArrowheads="1"/>
          </p:cNvPicPr>
          <p:nvPr/>
        </p:nvPicPr>
        <p:blipFill>
          <a:blip r:embed="rId4" cstate="print"/>
          <a:srcRect/>
          <a:stretch>
            <a:fillRect/>
          </a:stretch>
        </p:blipFill>
        <p:spPr bwMode="auto">
          <a:xfrm>
            <a:off x="8382000" y="914400"/>
            <a:ext cx="1485900" cy="1981200"/>
          </a:xfrm>
          <a:prstGeom prst="rect">
            <a:avLst/>
          </a:prstGeom>
          <a:noFill/>
        </p:spPr>
      </p:pic>
      <p:pic>
        <p:nvPicPr>
          <p:cNvPr id="1026" name="Picture 2" descr="Image result for play a trumpe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6738" y="3867621"/>
            <a:ext cx="2592888" cy="18565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baptis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64653" y="1239387"/>
            <a:ext cx="2598874" cy="1733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4085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578"/>
                                        </p:tgtEl>
                                        <p:attrNameLst>
                                          <p:attrName>style.visibility</p:attrName>
                                        </p:attrNameLst>
                                      </p:cBhvr>
                                      <p:to>
                                        <p:strVal val="visible"/>
                                      </p:to>
                                    </p:set>
                                    <p:animEffect transition="in" filter="fade">
                                      <p:cBhvr>
                                        <p:cTn id="12" dur="2000"/>
                                        <p:tgtEl>
                                          <p:spTgt spid="2457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20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20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8"/>
                                        </p:tgtEl>
                                        <p:attrNameLst>
                                          <p:attrName>style.visibility</p:attrName>
                                        </p:attrNameLst>
                                      </p:cBhvr>
                                      <p:to>
                                        <p:strVal val="visible"/>
                                      </p:to>
                                    </p:set>
                                    <p:animEffect transition="in" filter="fade">
                                      <p:cBhvr>
                                        <p:cTn id="27" dur="500"/>
                                        <p:tgtEl>
                                          <p:spTgt spid="102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20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20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4580"/>
                                        </p:tgtEl>
                                        <p:attrNameLst>
                                          <p:attrName>style.visibility</p:attrName>
                                        </p:attrNameLst>
                                      </p:cBhvr>
                                      <p:to>
                                        <p:strVal val="visible"/>
                                      </p:to>
                                    </p:set>
                                    <p:animEffect transition="in" filter="fade">
                                      <p:cBhvr>
                                        <p:cTn id="42" dur="2000"/>
                                        <p:tgtEl>
                                          <p:spTgt spid="24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6900" y="-59265"/>
            <a:ext cx="8534400" cy="1507067"/>
          </a:xfrm>
        </p:spPr>
        <p:txBody>
          <a:bodyPr>
            <a:normAutofit/>
          </a:bodyPr>
          <a:lstStyle/>
          <a:p>
            <a:r>
              <a:rPr lang="en-US" sz="2400" b="1" dirty="0"/>
              <a:t>Ritualized behaviors</a:t>
            </a:r>
            <a:r>
              <a:rPr lang="en-US" sz="2400" dirty="0"/>
              <a:t>: Honest signals of commitment or self-interested manipulation?</a:t>
            </a:r>
          </a:p>
        </p:txBody>
      </p:sp>
      <p:sp>
        <p:nvSpPr>
          <p:cNvPr id="3" name="Content Placeholder 2"/>
          <p:cNvSpPr>
            <a:spLocks noGrp="1"/>
          </p:cNvSpPr>
          <p:nvPr>
            <p:ph idx="1"/>
          </p:nvPr>
        </p:nvSpPr>
        <p:spPr>
          <a:xfrm>
            <a:off x="2057400" y="1600202"/>
            <a:ext cx="8153400" cy="2209799"/>
          </a:xfrm>
        </p:spPr>
        <p:txBody>
          <a:bodyPr>
            <a:normAutofit/>
          </a:bodyPr>
          <a:lstStyle/>
          <a:p>
            <a:r>
              <a:rPr lang="en-US" sz="2400" dirty="0"/>
              <a:t>Low cost begging</a:t>
            </a:r>
          </a:p>
          <a:p>
            <a:r>
              <a:rPr lang="en-US" sz="2400" dirty="0"/>
              <a:t>High cost scrotum grasping</a:t>
            </a:r>
          </a:p>
          <a:p>
            <a:r>
              <a:rPr lang="en-US" sz="2400" dirty="0"/>
              <a:t>Importance of signal “cost” in function </a:t>
            </a:r>
          </a:p>
          <a:p>
            <a:endParaRPr lang="en-US" dirty="0"/>
          </a:p>
        </p:txBody>
      </p:sp>
      <p:pic>
        <p:nvPicPr>
          <p:cNvPr id="4" name="Picture 5"/>
          <p:cNvPicPr>
            <a:picLocks noChangeAspect="1" noChangeArrowheads="1"/>
          </p:cNvPicPr>
          <p:nvPr/>
        </p:nvPicPr>
        <p:blipFill>
          <a:blip r:embed="rId3" cstate="print"/>
          <a:srcRect/>
          <a:stretch>
            <a:fillRect/>
          </a:stretch>
        </p:blipFill>
        <p:spPr bwMode="auto">
          <a:xfrm>
            <a:off x="3352801" y="4267200"/>
            <a:ext cx="2310245" cy="1694180"/>
          </a:xfrm>
          <a:prstGeom prst="rect">
            <a:avLst/>
          </a:prstGeom>
          <a:noFill/>
          <a:ln w="9525">
            <a:noFill/>
            <a:miter lim="800000"/>
            <a:headEnd/>
            <a:tailEnd/>
          </a:ln>
        </p:spPr>
      </p:pic>
      <p:pic>
        <p:nvPicPr>
          <p:cNvPr id="1028" name="Picture 4" descr="http://www.bushmenstories.co.za/mediac/400_0/media/3619a49456edc687ffff80567f000101.JPG"/>
          <p:cNvPicPr>
            <a:picLocks noChangeAspect="1" noChangeArrowheads="1"/>
          </p:cNvPicPr>
          <p:nvPr/>
        </p:nvPicPr>
        <p:blipFill>
          <a:blip r:embed="rId4" cstate="print"/>
          <a:srcRect/>
          <a:stretch>
            <a:fillRect/>
          </a:stretch>
        </p:blipFill>
        <p:spPr bwMode="auto">
          <a:xfrm>
            <a:off x="7772400" y="4114800"/>
            <a:ext cx="1422400" cy="2133600"/>
          </a:xfrm>
          <a:prstGeom prst="rect">
            <a:avLst/>
          </a:prstGeom>
          <a:noFill/>
        </p:spPr>
      </p:pic>
    </p:spTree>
    <p:extLst>
      <p:ext uri="{BB962C8B-B14F-4D97-AF65-F5344CB8AC3E}">
        <p14:creationId xmlns:p14="http://schemas.microsoft.com/office/powerpoint/2010/main" val="277782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2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20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8"/>
                                        </p:tgtEl>
                                        <p:attrNameLst>
                                          <p:attrName>style.visibility</p:attrName>
                                        </p:attrNameLst>
                                      </p:cBhvr>
                                      <p:to>
                                        <p:strVal val="visible"/>
                                      </p:to>
                                    </p:set>
                                    <p:animEffect transition="in" filter="fade">
                                      <p:cBhvr>
                                        <p:cTn id="22" dur="2000"/>
                                        <p:tgtEl>
                                          <p:spTgt spid="10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152400"/>
            <a:ext cx="8229600" cy="762000"/>
          </a:xfrm>
        </p:spPr>
        <p:txBody>
          <a:bodyPr>
            <a:normAutofit/>
          </a:bodyPr>
          <a:lstStyle/>
          <a:p>
            <a:r>
              <a:rPr lang="en-US" sz="2400" b="1" dirty="0"/>
              <a:t>Cost of religious rituals</a:t>
            </a:r>
            <a:r>
              <a:rPr lang="en-US" sz="2400" dirty="0"/>
              <a:t>: </a:t>
            </a:r>
          </a:p>
        </p:txBody>
      </p:sp>
      <p:sp>
        <p:nvSpPr>
          <p:cNvPr id="2" name="Content Placeholder 1"/>
          <p:cNvSpPr>
            <a:spLocks noGrp="1"/>
          </p:cNvSpPr>
          <p:nvPr>
            <p:ph idx="1"/>
          </p:nvPr>
        </p:nvSpPr>
        <p:spPr>
          <a:xfrm>
            <a:off x="1916877" y="1223159"/>
            <a:ext cx="2971800" cy="2636322"/>
          </a:xfrm>
        </p:spPr>
        <p:txBody>
          <a:bodyPr>
            <a:normAutofit/>
          </a:bodyPr>
          <a:lstStyle/>
          <a:p>
            <a:r>
              <a:rPr lang="en-US" dirty="0"/>
              <a:t>Time</a:t>
            </a:r>
          </a:p>
          <a:p>
            <a:r>
              <a:rPr lang="en-US" dirty="0"/>
              <a:t>Risk</a:t>
            </a:r>
          </a:p>
          <a:p>
            <a:r>
              <a:rPr lang="en-US" dirty="0"/>
              <a:t>Money</a:t>
            </a:r>
          </a:p>
          <a:p>
            <a:r>
              <a:rPr lang="en-US" dirty="0"/>
              <a:t>Energy</a:t>
            </a:r>
          </a:p>
          <a:p>
            <a:r>
              <a:rPr lang="en-US" dirty="0"/>
              <a:t>Public </a:t>
            </a:r>
            <a:r>
              <a:rPr lang="en-US" dirty="0" smtClean="0"/>
              <a:t>Reputation</a:t>
            </a:r>
            <a:endParaRPr lang="en-US" dirty="0"/>
          </a:p>
        </p:txBody>
      </p:sp>
      <p:pic>
        <p:nvPicPr>
          <p:cNvPr id="1028" name="Picture 4" descr="http://us.123rf.com/400wm/400/400/kobby_dagan/kobby_dagan1207/kobby_dagan120700062/14418247-jerusalem--feb-05--ultra-orthodox-jews-praying-in-the-cemetery-on-the-mount-olives-in-jerusalem-isra.jpg"/>
          <p:cNvPicPr>
            <a:picLocks noChangeAspect="1" noChangeArrowheads="1"/>
          </p:cNvPicPr>
          <p:nvPr/>
        </p:nvPicPr>
        <p:blipFill>
          <a:blip r:embed="rId2" cstate="print"/>
          <a:srcRect/>
          <a:stretch>
            <a:fillRect/>
          </a:stretch>
        </p:blipFill>
        <p:spPr bwMode="auto">
          <a:xfrm>
            <a:off x="7848600" y="2438400"/>
            <a:ext cx="2227280" cy="1553528"/>
          </a:xfrm>
          <a:prstGeom prst="rect">
            <a:avLst/>
          </a:prstGeom>
          <a:noFill/>
        </p:spPr>
      </p:pic>
      <p:pic>
        <p:nvPicPr>
          <p:cNvPr id="7" name="Picture 2" descr="http://ferrebeekeeper.files.wordpress.com/2013/02/snake-handlers-1.jpg"/>
          <p:cNvPicPr>
            <a:picLocks noChangeAspect="1" noChangeArrowheads="1"/>
          </p:cNvPicPr>
          <p:nvPr/>
        </p:nvPicPr>
        <p:blipFill>
          <a:blip r:embed="rId3" cstate="print"/>
          <a:srcRect/>
          <a:stretch>
            <a:fillRect/>
          </a:stretch>
        </p:blipFill>
        <p:spPr bwMode="auto">
          <a:xfrm>
            <a:off x="5029200" y="1981200"/>
            <a:ext cx="2133600" cy="1600200"/>
          </a:xfrm>
          <a:prstGeom prst="rect">
            <a:avLst/>
          </a:prstGeom>
          <a:noFill/>
        </p:spPr>
      </p:pic>
      <p:pic>
        <p:nvPicPr>
          <p:cNvPr id="8" name="Picture 7"/>
          <p:cNvPicPr/>
          <p:nvPr/>
        </p:nvPicPr>
        <p:blipFill>
          <a:blip r:embed="rId4" cstate="print"/>
          <a:srcRect/>
          <a:stretch>
            <a:fillRect/>
          </a:stretch>
        </p:blipFill>
        <p:spPr bwMode="auto">
          <a:xfrm>
            <a:off x="4876800" y="4114800"/>
            <a:ext cx="2057400" cy="1905000"/>
          </a:xfrm>
          <a:prstGeom prst="rect">
            <a:avLst/>
          </a:prstGeom>
          <a:noFill/>
          <a:ln w="9525">
            <a:noFill/>
            <a:miter lim="800000"/>
            <a:headEnd/>
            <a:tailEnd/>
          </a:ln>
        </p:spPr>
      </p:pic>
      <p:pic>
        <p:nvPicPr>
          <p:cNvPr id="10" name="Picture 6" descr="http://wwwimage.cbsnews.com/CBS_Production_News/640/890/sunmorn_tithe0302_480x360.jpg"/>
          <p:cNvPicPr>
            <a:picLocks noChangeAspect="1" noChangeArrowheads="1"/>
          </p:cNvPicPr>
          <p:nvPr/>
        </p:nvPicPr>
        <p:blipFill>
          <a:blip r:embed="rId5" cstate="print"/>
          <a:srcRect/>
          <a:stretch>
            <a:fillRect/>
          </a:stretch>
        </p:blipFill>
        <p:spPr bwMode="auto">
          <a:xfrm>
            <a:off x="7543800" y="4648201"/>
            <a:ext cx="2082800" cy="1562101"/>
          </a:xfrm>
          <a:prstGeom prst="rect">
            <a:avLst/>
          </a:prstGeom>
          <a:noFill/>
        </p:spPr>
      </p:pic>
      <p:pic>
        <p:nvPicPr>
          <p:cNvPr id="27650" name="Picture 2" descr="http://islamicsunrays.com/wp-content/uploads/2013/08/man-praying-in-the-street-being-photographed.jpg"/>
          <p:cNvPicPr>
            <a:picLocks noChangeAspect="1" noChangeArrowheads="1"/>
          </p:cNvPicPr>
          <p:nvPr/>
        </p:nvPicPr>
        <p:blipFill>
          <a:blip r:embed="rId6" cstate="print"/>
          <a:srcRect/>
          <a:stretch>
            <a:fillRect/>
          </a:stretch>
        </p:blipFill>
        <p:spPr bwMode="auto">
          <a:xfrm>
            <a:off x="1921824" y="4446319"/>
            <a:ext cx="2362200" cy="1570864"/>
          </a:xfrm>
          <a:prstGeom prst="rect">
            <a:avLst/>
          </a:prstGeom>
          <a:noFill/>
        </p:spPr>
      </p:pic>
      <p:pic>
        <p:nvPicPr>
          <p:cNvPr id="27654" name="Picture 6" descr="https://encrypted-tbn3.gstatic.com/images?q=tbn:ANd9GcQ8ZpgxqLlorHHitIpyzIP5LpjKWkWlt3JhTgFIDkAS-l4vlTJH"/>
          <p:cNvPicPr>
            <a:picLocks noChangeAspect="1" noChangeArrowheads="1"/>
          </p:cNvPicPr>
          <p:nvPr/>
        </p:nvPicPr>
        <p:blipFill>
          <a:blip r:embed="rId7" cstate="print"/>
          <a:srcRect/>
          <a:stretch>
            <a:fillRect/>
          </a:stretch>
        </p:blipFill>
        <p:spPr bwMode="auto">
          <a:xfrm>
            <a:off x="7772401" y="609601"/>
            <a:ext cx="2085975" cy="1562469"/>
          </a:xfrm>
          <a:prstGeom prst="rect">
            <a:avLst/>
          </a:prstGeom>
          <a:noFill/>
        </p:spPr>
      </p:pic>
    </p:spTree>
    <p:extLst>
      <p:ext uri="{BB962C8B-B14F-4D97-AF65-F5344CB8AC3E}">
        <p14:creationId xmlns:p14="http://schemas.microsoft.com/office/powerpoint/2010/main" val="2407764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20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650"/>
                                        </p:tgtEl>
                                        <p:attrNameLst>
                                          <p:attrName>style.visibility</p:attrName>
                                        </p:attrNameLst>
                                      </p:cBhvr>
                                      <p:to>
                                        <p:strVal val="visible"/>
                                      </p:to>
                                    </p:set>
                                    <p:animEffect transition="in" filter="fade">
                                      <p:cBhvr>
                                        <p:cTn id="17" dur="2000"/>
                                        <p:tgtEl>
                                          <p:spTgt spid="2765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1" end="1"/>
                                            </p:txEl>
                                          </p:spTgt>
                                        </p:tgtEl>
                                        <p:attrNameLst>
                                          <p:attrName>style.visibility</p:attrName>
                                        </p:attrNameLst>
                                      </p:cBhvr>
                                      <p:to>
                                        <p:strVal val="visible"/>
                                      </p:to>
                                    </p:set>
                                    <p:animEffect transition="in" filter="fade">
                                      <p:cBhvr>
                                        <p:cTn id="22" dur="2000"/>
                                        <p:tgtEl>
                                          <p:spTgt spid="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20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20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2" end="2"/>
                                            </p:txEl>
                                          </p:spTgt>
                                        </p:tgtEl>
                                        <p:attrNameLst>
                                          <p:attrName>style.visibility</p:attrName>
                                        </p:attrNameLst>
                                      </p:cBhvr>
                                      <p:to>
                                        <p:strVal val="visible"/>
                                      </p:to>
                                    </p:set>
                                    <p:animEffect transition="in" filter="fade">
                                      <p:cBhvr>
                                        <p:cTn id="37" dur="2000"/>
                                        <p:tgtEl>
                                          <p:spTgt spid="2">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20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
                                            <p:txEl>
                                              <p:pRg st="3" end="3"/>
                                            </p:txEl>
                                          </p:spTgt>
                                        </p:tgtEl>
                                        <p:attrNameLst>
                                          <p:attrName>style.visibility</p:attrName>
                                        </p:attrNameLst>
                                      </p:cBhvr>
                                      <p:to>
                                        <p:strVal val="visible"/>
                                      </p:to>
                                    </p:set>
                                    <p:animEffect transition="in" filter="fade">
                                      <p:cBhvr>
                                        <p:cTn id="47" dur="2000"/>
                                        <p:tgtEl>
                                          <p:spTgt spid="2">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7654"/>
                                        </p:tgtEl>
                                        <p:attrNameLst>
                                          <p:attrName>style.visibility</p:attrName>
                                        </p:attrNameLst>
                                      </p:cBhvr>
                                      <p:to>
                                        <p:strVal val="visible"/>
                                      </p:to>
                                    </p:set>
                                    <p:animEffect transition="in" filter="fade">
                                      <p:cBhvr>
                                        <p:cTn id="52" dur="2000"/>
                                        <p:tgtEl>
                                          <p:spTgt spid="2765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
                                            <p:txEl>
                                              <p:pRg st="4" end="4"/>
                                            </p:txEl>
                                          </p:spTgt>
                                        </p:tgtEl>
                                        <p:attrNameLst>
                                          <p:attrName>style.visibility</p:attrName>
                                        </p:attrNameLst>
                                      </p:cBhvr>
                                      <p:to>
                                        <p:strVal val="visible"/>
                                      </p:to>
                                    </p:set>
                                    <p:animEffect transition="in" filter="fade">
                                      <p:cBhvr>
                                        <p:cTn id="57" dur="2000"/>
                                        <p:tgtEl>
                                          <p:spTgt spid="2">
                                            <p:txEl>
                                              <p:pRg st="4" end="4"/>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028"/>
                                        </p:tgtEl>
                                        <p:attrNameLst>
                                          <p:attrName>style.visibility</p:attrName>
                                        </p:attrNameLst>
                                      </p:cBhvr>
                                      <p:to>
                                        <p:strVal val="visible"/>
                                      </p:to>
                                    </p:set>
                                    <p:animEffect transition="in" filter="fade">
                                      <p:cBhvr>
                                        <p:cTn id="62" dur="20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230687"/>
            <a:ext cx="8229600" cy="295405"/>
          </a:xfrm>
        </p:spPr>
        <p:txBody>
          <a:bodyPr>
            <a:normAutofit fontScale="90000"/>
          </a:bodyPr>
          <a:lstStyle/>
          <a:p>
            <a:pPr algn="ctr"/>
            <a:r>
              <a:rPr lang="en-US" sz="2800" b="1" dirty="0"/>
              <a:t>Cost=increased group cohesion</a:t>
            </a:r>
          </a:p>
        </p:txBody>
      </p:sp>
      <p:sp>
        <p:nvSpPr>
          <p:cNvPr id="2" name="Content Placeholder 1"/>
          <p:cNvSpPr>
            <a:spLocks noGrp="1"/>
          </p:cNvSpPr>
          <p:nvPr>
            <p:ph idx="1"/>
          </p:nvPr>
        </p:nvSpPr>
        <p:spPr>
          <a:xfrm>
            <a:off x="1981200" y="6705600"/>
            <a:ext cx="8229600" cy="152400"/>
          </a:xfrm>
        </p:spPr>
        <p:txBody>
          <a:bodyPr>
            <a:normAutofit fontScale="25000" lnSpcReduction="20000"/>
          </a:bodyPr>
          <a:lstStyle/>
          <a:p>
            <a:endParaRPr lang="en-US" dirty="0"/>
          </a:p>
        </p:txBody>
      </p:sp>
      <p:pic>
        <p:nvPicPr>
          <p:cNvPr id="4" name="Picture 2"/>
          <p:cNvPicPr>
            <a:picLocks noChangeAspect="1" noChangeArrowheads="1"/>
          </p:cNvPicPr>
          <p:nvPr/>
        </p:nvPicPr>
        <p:blipFill>
          <a:blip r:embed="rId3" cstate="print"/>
          <a:srcRect/>
          <a:stretch>
            <a:fillRect/>
          </a:stretch>
        </p:blipFill>
        <p:spPr bwMode="auto">
          <a:xfrm>
            <a:off x="7086600" y="787785"/>
            <a:ext cx="2742194" cy="1600200"/>
          </a:xfrm>
          <a:prstGeom prst="rect">
            <a:avLst/>
          </a:prstGeom>
          <a:noFill/>
          <a:ln w="9525">
            <a:noFill/>
            <a:miter lim="800000"/>
            <a:headEnd/>
            <a:tailEnd/>
          </a:ln>
        </p:spPr>
      </p:pic>
      <p:sp>
        <p:nvSpPr>
          <p:cNvPr id="5" name="TextBox 4"/>
          <p:cNvSpPr txBox="1"/>
          <p:nvPr/>
        </p:nvSpPr>
        <p:spPr>
          <a:xfrm>
            <a:off x="7073292" y="2580072"/>
            <a:ext cx="2971800" cy="830997"/>
          </a:xfrm>
          <a:prstGeom prst="rect">
            <a:avLst/>
          </a:prstGeom>
          <a:noFill/>
        </p:spPr>
        <p:txBody>
          <a:bodyPr wrap="square" rtlCol="0">
            <a:spAutoFit/>
          </a:bodyPr>
          <a:lstStyle/>
          <a:p>
            <a:r>
              <a:rPr lang="en-US" sz="1600" dirty="0"/>
              <a:t>Those who move in synchrony (dark top line) more generous than those who don’t</a:t>
            </a:r>
          </a:p>
        </p:txBody>
      </p:sp>
      <p:pic>
        <p:nvPicPr>
          <p:cNvPr id="6" name="Content Placeholder 4"/>
          <p:cNvPicPr>
            <a:picLocks/>
          </p:cNvPicPr>
          <p:nvPr/>
        </p:nvPicPr>
        <p:blipFill>
          <a:blip r:embed="rId4" cstate="print"/>
          <a:srcRect/>
          <a:stretch>
            <a:fillRect/>
          </a:stretch>
        </p:blipFill>
        <p:spPr bwMode="auto">
          <a:xfrm>
            <a:off x="2286000" y="924817"/>
            <a:ext cx="1981200" cy="1524000"/>
          </a:xfrm>
          <a:prstGeom prst="rect">
            <a:avLst/>
          </a:prstGeom>
          <a:noFill/>
          <a:ln w="9525">
            <a:noFill/>
            <a:miter lim="800000"/>
            <a:headEnd/>
            <a:tailEnd/>
          </a:ln>
        </p:spPr>
      </p:pic>
      <p:pic>
        <p:nvPicPr>
          <p:cNvPr id="7" name="Picture 6"/>
          <p:cNvPicPr/>
          <p:nvPr/>
        </p:nvPicPr>
        <p:blipFill>
          <a:blip r:embed="rId5" cstate="print"/>
          <a:srcRect/>
          <a:stretch>
            <a:fillRect/>
          </a:stretch>
        </p:blipFill>
        <p:spPr bwMode="auto">
          <a:xfrm>
            <a:off x="4533900" y="924817"/>
            <a:ext cx="1600200" cy="1524000"/>
          </a:xfrm>
          <a:prstGeom prst="rect">
            <a:avLst/>
          </a:prstGeom>
          <a:noFill/>
          <a:ln w="9525">
            <a:noFill/>
            <a:miter lim="800000"/>
            <a:headEnd/>
            <a:tailEnd/>
          </a:ln>
        </p:spPr>
      </p:pic>
      <p:sp>
        <p:nvSpPr>
          <p:cNvPr id="8" name="TextBox 7"/>
          <p:cNvSpPr txBox="1"/>
          <p:nvPr/>
        </p:nvSpPr>
        <p:spPr>
          <a:xfrm>
            <a:off x="2209800" y="2586751"/>
            <a:ext cx="4114800" cy="1077218"/>
          </a:xfrm>
          <a:prstGeom prst="rect">
            <a:avLst/>
          </a:prstGeom>
          <a:noFill/>
        </p:spPr>
        <p:txBody>
          <a:bodyPr wrap="square" rtlCol="0">
            <a:spAutoFit/>
          </a:bodyPr>
          <a:lstStyle/>
          <a:p>
            <a:r>
              <a:rPr lang="en-US" sz="1600" dirty="0"/>
              <a:t>High ordeal participants and witnesses more generous (red middle &amp; right); more emotionally attached to larger social group (blue middle &amp; right)</a:t>
            </a:r>
          </a:p>
        </p:txBody>
      </p:sp>
      <p:pic>
        <p:nvPicPr>
          <p:cNvPr id="9" name="Picture 2"/>
          <p:cNvPicPr>
            <a:picLocks noChangeAspect="1" noChangeArrowheads="1"/>
          </p:cNvPicPr>
          <p:nvPr/>
        </p:nvPicPr>
        <p:blipFill>
          <a:blip r:embed="rId6" cstate="print"/>
          <a:srcRect/>
          <a:stretch>
            <a:fillRect/>
          </a:stretch>
        </p:blipFill>
        <p:spPr bwMode="auto">
          <a:xfrm>
            <a:off x="7162800" y="3810001"/>
            <a:ext cx="2457712" cy="1609171"/>
          </a:xfrm>
          <a:prstGeom prst="rect">
            <a:avLst/>
          </a:prstGeom>
          <a:noFill/>
          <a:ln w="9525">
            <a:noFill/>
            <a:miter lim="800000"/>
            <a:headEnd/>
            <a:tailEnd/>
          </a:ln>
        </p:spPr>
      </p:pic>
      <p:sp>
        <p:nvSpPr>
          <p:cNvPr id="11" name="TextBox 10"/>
          <p:cNvSpPr txBox="1"/>
          <p:nvPr/>
        </p:nvSpPr>
        <p:spPr>
          <a:xfrm>
            <a:off x="7162800" y="5638801"/>
            <a:ext cx="2590800" cy="830997"/>
          </a:xfrm>
          <a:prstGeom prst="rect">
            <a:avLst/>
          </a:prstGeom>
          <a:noFill/>
        </p:spPr>
        <p:txBody>
          <a:bodyPr wrap="square" rtlCol="0">
            <a:spAutoFit/>
          </a:bodyPr>
          <a:lstStyle/>
          <a:p>
            <a:r>
              <a:rPr lang="en-US" sz="1600" dirty="0"/>
              <a:t>Public ritual participants more (blue) generous than  private</a:t>
            </a:r>
          </a:p>
        </p:txBody>
      </p:sp>
      <p:pic>
        <p:nvPicPr>
          <p:cNvPr id="1026" name="Picture 2"/>
          <p:cNvPicPr>
            <a:picLocks noChangeAspect="1" noChangeArrowheads="1"/>
          </p:cNvPicPr>
          <p:nvPr/>
        </p:nvPicPr>
        <p:blipFill>
          <a:blip r:embed="rId7" cstate="print"/>
          <a:srcRect/>
          <a:stretch>
            <a:fillRect/>
          </a:stretch>
        </p:blipFill>
        <p:spPr bwMode="auto">
          <a:xfrm>
            <a:off x="2648644" y="3820623"/>
            <a:ext cx="2247728" cy="1672007"/>
          </a:xfrm>
          <a:prstGeom prst="rect">
            <a:avLst/>
          </a:prstGeom>
          <a:noFill/>
          <a:ln w="9525">
            <a:noFill/>
            <a:miter lim="800000"/>
            <a:headEnd/>
            <a:tailEnd/>
          </a:ln>
        </p:spPr>
      </p:pic>
      <p:sp>
        <p:nvSpPr>
          <p:cNvPr id="13" name="TextBox 12"/>
          <p:cNvSpPr txBox="1"/>
          <p:nvPr/>
        </p:nvSpPr>
        <p:spPr>
          <a:xfrm>
            <a:off x="2438400" y="5638801"/>
            <a:ext cx="2895600" cy="830997"/>
          </a:xfrm>
          <a:prstGeom prst="rect">
            <a:avLst/>
          </a:prstGeom>
          <a:noFill/>
        </p:spPr>
        <p:txBody>
          <a:bodyPr wrap="square" rtlCol="0">
            <a:spAutoFit/>
          </a:bodyPr>
          <a:lstStyle/>
          <a:p>
            <a:r>
              <a:rPr lang="en-US" sz="1600" dirty="0"/>
              <a:t>Those who leave offerings at ritual cairns (left), more trusted than those who don’t</a:t>
            </a:r>
          </a:p>
        </p:txBody>
      </p:sp>
    </p:spTree>
    <p:extLst>
      <p:ext uri="{BB962C8B-B14F-4D97-AF65-F5344CB8AC3E}">
        <p14:creationId xmlns:p14="http://schemas.microsoft.com/office/powerpoint/2010/main" val="2351405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20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20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2000"/>
                                        <p:tgtEl>
                                          <p:spTgt spid="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0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xEl>
                                              <p:pRg st="0" end="0"/>
                                            </p:txEl>
                                          </p:spTgt>
                                        </p:tgtEl>
                                        <p:attrNameLst>
                                          <p:attrName>style.visibility</p:attrName>
                                        </p:attrNameLst>
                                      </p:cBhvr>
                                      <p:to>
                                        <p:strVal val="visible"/>
                                      </p:to>
                                    </p:set>
                                    <p:animEffect transition="in" filter="fade">
                                      <p:cBhvr>
                                        <p:cTn id="32" dur="2000"/>
                                        <p:tgtEl>
                                          <p:spTgt spid="11">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20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20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
                                            <p:txEl>
                                              <p:pRg st="0" end="0"/>
                                            </p:txEl>
                                          </p:spTgt>
                                        </p:tgtEl>
                                        <p:attrNameLst>
                                          <p:attrName>style.visibility</p:attrName>
                                        </p:attrNameLst>
                                      </p:cBhvr>
                                      <p:to>
                                        <p:strVal val="visible"/>
                                      </p:to>
                                    </p:set>
                                    <p:animEffect transition="in" filter="fade">
                                      <p:cBhvr>
                                        <p:cTn id="47" dur="20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4235" y="475054"/>
            <a:ext cx="8229600" cy="489450"/>
          </a:xfrm>
        </p:spPr>
        <p:txBody>
          <a:bodyPr>
            <a:normAutofit fontScale="90000"/>
          </a:bodyPr>
          <a:lstStyle/>
          <a:p>
            <a:r>
              <a:rPr lang="en-US" cap="none" dirty="0"/>
              <a:t>Synchrony and values</a:t>
            </a:r>
          </a:p>
        </p:txBody>
      </p:sp>
      <p:sp>
        <p:nvSpPr>
          <p:cNvPr id="3" name="Content Placeholder 2"/>
          <p:cNvSpPr>
            <a:spLocks noGrp="1"/>
          </p:cNvSpPr>
          <p:nvPr>
            <p:ph idx="1"/>
          </p:nvPr>
        </p:nvSpPr>
        <p:spPr>
          <a:xfrm>
            <a:off x="3958131" y="3438516"/>
            <a:ext cx="2819400" cy="2819400"/>
          </a:xfrm>
        </p:spPr>
        <p:txBody>
          <a:bodyPr>
            <a:normAutofit/>
          </a:bodyPr>
          <a:lstStyle/>
          <a:p>
            <a:pPr algn="ctr">
              <a:buNone/>
            </a:pPr>
            <a:r>
              <a:rPr lang="en-US" dirty="0"/>
              <a:t>	</a:t>
            </a:r>
            <a:r>
              <a:rPr lang="en-US" sz="1800" dirty="0"/>
              <a:t>Increased synchrony affects: </a:t>
            </a:r>
          </a:p>
          <a:p>
            <a:pPr algn="ctr">
              <a:buNone/>
            </a:pPr>
            <a:r>
              <a:rPr lang="en-US" sz="1800" dirty="0"/>
              <a:t>     social bonding, perceived sacredness of values.</a:t>
            </a:r>
          </a:p>
        </p:txBody>
      </p:sp>
      <p:pic>
        <p:nvPicPr>
          <p:cNvPr id="39939" name="Picture 3"/>
          <p:cNvPicPr>
            <a:picLocks noChangeAspect="1" noChangeArrowheads="1"/>
          </p:cNvPicPr>
          <p:nvPr/>
        </p:nvPicPr>
        <p:blipFill>
          <a:blip r:embed="rId3" cstate="print"/>
          <a:srcRect/>
          <a:stretch>
            <a:fillRect/>
          </a:stretch>
        </p:blipFill>
        <p:spPr bwMode="auto">
          <a:xfrm>
            <a:off x="7410202" y="3209105"/>
            <a:ext cx="3875351" cy="2024917"/>
          </a:xfrm>
          <a:prstGeom prst="rect">
            <a:avLst/>
          </a:prstGeom>
          <a:noFill/>
          <a:ln w="9525">
            <a:noFill/>
            <a:miter lim="800000"/>
            <a:headEnd/>
            <a:tailEnd/>
          </a:ln>
        </p:spPr>
      </p:pic>
      <p:pic>
        <p:nvPicPr>
          <p:cNvPr id="1026" name="Picture 2" descr="Image result for haka danci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28435" y="1269747"/>
            <a:ext cx="4624888" cy="18305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70786" y="533476"/>
            <a:ext cx="2653693" cy="179389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descr="Image result for venda south africa"/>
          <p:cNvPicPr>
            <a:picLocks noChangeAspect="1" noChangeArrowheads="1"/>
          </p:cNvPicPr>
          <p:nvPr/>
        </p:nvPicPr>
        <p:blipFill>
          <a:blip r:embed="rId6" cstate="print"/>
          <a:srcRect/>
          <a:stretch>
            <a:fillRect/>
          </a:stretch>
        </p:blipFill>
        <p:spPr bwMode="auto">
          <a:xfrm>
            <a:off x="665019" y="4117758"/>
            <a:ext cx="3199616" cy="2124745"/>
          </a:xfrm>
          <a:prstGeom prst="rect">
            <a:avLst/>
          </a:prstGeom>
          <a:noFill/>
        </p:spPr>
      </p:pic>
      <p:sp>
        <p:nvSpPr>
          <p:cNvPr id="8" name="TextBox 7"/>
          <p:cNvSpPr txBox="1"/>
          <p:nvPr/>
        </p:nvSpPr>
        <p:spPr>
          <a:xfrm>
            <a:off x="510639" y="1377538"/>
            <a:ext cx="1496291" cy="1200329"/>
          </a:xfrm>
          <a:prstGeom prst="rect">
            <a:avLst/>
          </a:prstGeom>
          <a:noFill/>
        </p:spPr>
        <p:txBody>
          <a:bodyPr wrap="square" rtlCol="0">
            <a:spAutoFit/>
          </a:bodyPr>
          <a:lstStyle/>
          <a:p>
            <a:r>
              <a:rPr lang="en-US" dirty="0"/>
              <a:t>All Blacks Rugby ‘</a:t>
            </a:r>
            <a:r>
              <a:rPr lang="en-US" dirty="0" err="1"/>
              <a:t>Haka</a:t>
            </a:r>
            <a:r>
              <a:rPr lang="en-US" dirty="0"/>
              <a:t>’ dance</a:t>
            </a:r>
          </a:p>
        </p:txBody>
      </p:sp>
      <p:sp>
        <p:nvSpPr>
          <p:cNvPr id="9" name="TextBox 8"/>
          <p:cNvSpPr txBox="1"/>
          <p:nvPr/>
        </p:nvSpPr>
        <p:spPr>
          <a:xfrm>
            <a:off x="760021" y="3301340"/>
            <a:ext cx="2861953" cy="584775"/>
          </a:xfrm>
          <a:prstGeom prst="rect">
            <a:avLst/>
          </a:prstGeom>
          <a:noFill/>
        </p:spPr>
        <p:txBody>
          <a:bodyPr wrap="square" rtlCol="0">
            <a:spAutoFit/>
          </a:bodyPr>
          <a:lstStyle/>
          <a:p>
            <a:r>
              <a:rPr lang="en-US" sz="1600" dirty="0"/>
              <a:t>Venda dance more in good times</a:t>
            </a:r>
          </a:p>
        </p:txBody>
      </p:sp>
    </p:spTree>
    <p:extLst>
      <p:ext uri="{BB962C8B-B14F-4D97-AF65-F5344CB8AC3E}">
        <p14:creationId xmlns:p14="http://schemas.microsoft.com/office/powerpoint/2010/main" val="1021490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939"/>
                                        </p:tgtEl>
                                        <p:attrNameLst>
                                          <p:attrName>style.visibility</p:attrName>
                                        </p:attrNameLst>
                                      </p:cBhvr>
                                      <p:to>
                                        <p:strVal val="visible"/>
                                      </p:to>
                                    </p:set>
                                    <p:animEffect transition="in" filter="fade">
                                      <p:cBhvr>
                                        <p:cTn id="17" dur="2000"/>
                                        <p:tgtEl>
                                          <p:spTgt spid="399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152400"/>
            <a:ext cx="8229600" cy="838200"/>
          </a:xfrm>
        </p:spPr>
        <p:txBody>
          <a:bodyPr>
            <a:normAutofit/>
          </a:bodyPr>
          <a:lstStyle/>
          <a:p>
            <a:pPr algn="ctr"/>
            <a:r>
              <a:rPr lang="en-US" sz="2800" dirty="0"/>
              <a:t>Sustaining power of Ritual</a:t>
            </a:r>
          </a:p>
        </p:txBody>
      </p:sp>
      <p:sp>
        <p:nvSpPr>
          <p:cNvPr id="2" name="Content Placeholder 1"/>
          <p:cNvSpPr>
            <a:spLocks noGrp="1"/>
          </p:cNvSpPr>
          <p:nvPr>
            <p:ph idx="1"/>
          </p:nvPr>
        </p:nvSpPr>
        <p:spPr>
          <a:xfrm>
            <a:off x="5748270" y="990600"/>
            <a:ext cx="4572000" cy="1138825"/>
          </a:xfrm>
        </p:spPr>
        <p:txBody>
          <a:bodyPr>
            <a:normAutofit/>
          </a:bodyPr>
          <a:lstStyle/>
          <a:p>
            <a:r>
              <a:rPr lang="en-US" sz="1800" dirty="0" err="1"/>
              <a:t>Tummo</a:t>
            </a:r>
            <a:r>
              <a:rPr lang="en-US" sz="1800" dirty="0"/>
              <a:t> mediation </a:t>
            </a:r>
          </a:p>
          <a:p>
            <a:r>
              <a:rPr lang="en-US" sz="1800" dirty="0"/>
              <a:t>Parrado and </a:t>
            </a:r>
            <a:r>
              <a:rPr lang="en-US" sz="1800" dirty="0" err="1"/>
              <a:t>Canessa</a:t>
            </a:r>
            <a:r>
              <a:rPr lang="en-US" sz="1800" dirty="0"/>
              <a:t>: ritual prayer</a:t>
            </a:r>
          </a:p>
        </p:txBody>
      </p:sp>
      <p:pic>
        <p:nvPicPr>
          <p:cNvPr id="46082" name="Picture 2" descr="http://www.minddigest.com/wp-content/uploads/2012/05/Him-Hof-1-300x200.jpg"/>
          <p:cNvPicPr>
            <a:picLocks noChangeAspect="1" noChangeArrowheads="1"/>
          </p:cNvPicPr>
          <p:nvPr/>
        </p:nvPicPr>
        <p:blipFill>
          <a:blip r:embed="rId2" cstate="print"/>
          <a:srcRect/>
          <a:stretch>
            <a:fillRect/>
          </a:stretch>
        </p:blipFill>
        <p:spPr bwMode="auto">
          <a:xfrm>
            <a:off x="2194011" y="1352811"/>
            <a:ext cx="2857500" cy="1905000"/>
          </a:xfrm>
          <a:prstGeom prst="rect">
            <a:avLst/>
          </a:prstGeom>
          <a:noFill/>
        </p:spPr>
      </p:pic>
      <p:pic>
        <p:nvPicPr>
          <p:cNvPr id="46084" name="Picture 4" descr="http://cache.backpackinglight.com/backpackinglight/images/wilderness-trekking-3-comfort-zone-part-1-6.jpg"/>
          <p:cNvPicPr>
            <a:picLocks noChangeAspect="1" noChangeArrowheads="1"/>
          </p:cNvPicPr>
          <p:nvPr/>
        </p:nvPicPr>
        <p:blipFill>
          <a:blip r:embed="rId3" cstate="print"/>
          <a:srcRect/>
          <a:stretch>
            <a:fillRect/>
          </a:stretch>
        </p:blipFill>
        <p:spPr bwMode="auto">
          <a:xfrm>
            <a:off x="2515446" y="3839446"/>
            <a:ext cx="2214629" cy="2009776"/>
          </a:xfrm>
          <a:prstGeom prst="rect">
            <a:avLst/>
          </a:prstGeom>
          <a:noFill/>
        </p:spPr>
      </p:pic>
      <p:sp>
        <p:nvSpPr>
          <p:cNvPr id="6" name="Rectangle 5"/>
          <p:cNvSpPr/>
          <p:nvPr/>
        </p:nvSpPr>
        <p:spPr>
          <a:xfrm>
            <a:off x="5943600" y="2129425"/>
            <a:ext cx="4267200" cy="3970318"/>
          </a:xfrm>
          <a:prstGeom prst="rect">
            <a:avLst/>
          </a:prstGeom>
        </p:spPr>
        <p:txBody>
          <a:bodyPr wrap="square">
            <a:spAutoFit/>
          </a:bodyPr>
          <a:lstStyle/>
          <a:p>
            <a:r>
              <a:rPr lang="en-US" dirty="0"/>
              <a:t>“Roberto was nearing the end of his strength. My strength was fading, too. Painful cramps had seized my legs making every step an agony … we were walking ourselves to death. … My mind had narrowed until there was no room in my consciousness for anything but the next stride … It was a kind of self-hypnosis, probably brought on by the mesmerizing effects of my rhythmic breathing, the repetitive crunch of my boots on the rocks and snow and the litany of Hail </a:t>
            </a:r>
            <a:r>
              <a:rPr lang="en-US" dirty="0" err="1"/>
              <a:t>Marys</a:t>
            </a:r>
            <a:r>
              <a:rPr lang="en-US" dirty="0"/>
              <a:t> I constantly chanted” (</a:t>
            </a:r>
            <a:r>
              <a:rPr lang="en-US" dirty="0" err="1"/>
              <a:t>Parrado</a:t>
            </a:r>
            <a:r>
              <a:rPr lang="en-US" dirty="0"/>
              <a:t>, MITA P. 211-12)</a:t>
            </a:r>
          </a:p>
        </p:txBody>
      </p:sp>
    </p:spTree>
    <p:extLst>
      <p:ext uri="{BB962C8B-B14F-4D97-AF65-F5344CB8AC3E}">
        <p14:creationId xmlns:p14="http://schemas.microsoft.com/office/powerpoint/2010/main" val="63592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082"/>
                                        </p:tgtEl>
                                        <p:attrNameLst>
                                          <p:attrName>style.visibility</p:attrName>
                                        </p:attrNameLst>
                                      </p:cBhvr>
                                      <p:to>
                                        <p:strVal val="visible"/>
                                      </p:to>
                                    </p:set>
                                    <p:animEffect transition="in" filter="fade">
                                      <p:cBhvr>
                                        <p:cTn id="12" dur="2000"/>
                                        <p:tgtEl>
                                          <p:spTgt spid="4608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fade">
                                      <p:cBhvr>
                                        <p:cTn id="17" dur="2000"/>
                                        <p:tgtEl>
                                          <p:spTgt spid="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084"/>
                                        </p:tgtEl>
                                        <p:attrNameLst>
                                          <p:attrName>style.visibility</p:attrName>
                                        </p:attrNameLst>
                                      </p:cBhvr>
                                      <p:to>
                                        <p:strVal val="visible"/>
                                      </p:to>
                                    </p:set>
                                    <p:animEffect transition="in" filter="fade">
                                      <p:cBhvr>
                                        <p:cTn id="22" dur="2000"/>
                                        <p:tgtEl>
                                          <p:spTgt spid="4608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animEffect transition="in" filter="fade">
                                      <p:cBhvr>
                                        <p:cTn id="27" dur="2000"/>
                                        <p:tgtEl>
                                          <p:spTgt spid="2">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0" end="0"/>
                                            </p:txEl>
                                          </p:spTgt>
                                        </p:tgtEl>
                                        <p:attrNameLst>
                                          <p:attrName>style.visibility</p:attrName>
                                        </p:attrNameLst>
                                      </p:cBhvr>
                                      <p:to>
                                        <p:strVal val="visible"/>
                                      </p:to>
                                    </p:set>
                                    <p:animEffect transition="in" filter="fade">
                                      <p:cBhvr>
                                        <p:cTn id="32" dur="2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715962"/>
          </a:xfrm>
        </p:spPr>
        <p:txBody>
          <a:bodyPr>
            <a:normAutofit fontScale="90000"/>
          </a:bodyPr>
          <a:lstStyle/>
          <a:p>
            <a:r>
              <a:rPr lang="en-US" sz="2400" b="1" dirty="0"/>
              <a:t>Sustaining power  of ritual: </a:t>
            </a:r>
            <a:br>
              <a:rPr lang="en-US" sz="2400" b="1" dirty="0"/>
            </a:br>
            <a:r>
              <a:rPr lang="en-US" sz="2400" b="1" dirty="0"/>
              <a:t>Heightened by supernaturalism</a:t>
            </a:r>
          </a:p>
        </p:txBody>
      </p:sp>
      <p:pic>
        <p:nvPicPr>
          <p:cNvPr id="29699" name="Picture 3"/>
          <p:cNvPicPr>
            <a:picLocks noGrp="1" noChangeAspect="1" noChangeArrowheads="1"/>
          </p:cNvPicPr>
          <p:nvPr>
            <p:ph idx="1"/>
          </p:nvPr>
        </p:nvPicPr>
        <p:blipFill>
          <a:blip r:embed="rId3" cstate="print"/>
          <a:srcRect/>
          <a:stretch>
            <a:fillRect/>
          </a:stretch>
        </p:blipFill>
        <p:spPr bwMode="auto">
          <a:xfrm>
            <a:off x="6705601" y="1295400"/>
            <a:ext cx="3374065" cy="2590800"/>
          </a:xfrm>
          <a:prstGeom prst="rect">
            <a:avLst/>
          </a:prstGeom>
          <a:noFill/>
          <a:ln w="9525">
            <a:noFill/>
            <a:miter lim="800000"/>
            <a:headEnd/>
            <a:tailEnd/>
          </a:ln>
        </p:spPr>
      </p:pic>
      <p:pic>
        <p:nvPicPr>
          <p:cNvPr id="29698" name="Picture 2"/>
          <p:cNvPicPr>
            <a:picLocks noChangeAspect="1" noChangeArrowheads="1"/>
          </p:cNvPicPr>
          <p:nvPr/>
        </p:nvPicPr>
        <p:blipFill>
          <a:blip r:embed="rId4" cstate="print"/>
          <a:srcRect/>
          <a:stretch>
            <a:fillRect/>
          </a:stretch>
        </p:blipFill>
        <p:spPr bwMode="auto">
          <a:xfrm>
            <a:off x="3352800" y="4009809"/>
            <a:ext cx="6650722" cy="2495131"/>
          </a:xfrm>
          <a:prstGeom prst="rect">
            <a:avLst/>
          </a:prstGeom>
          <a:noFill/>
          <a:ln w="9525">
            <a:noFill/>
            <a:miter lim="800000"/>
            <a:headEnd/>
            <a:tailEnd/>
          </a:ln>
        </p:spPr>
      </p:pic>
      <p:sp>
        <p:nvSpPr>
          <p:cNvPr id="6" name="TextBox 5"/>
          <p:cNvSpPr txBox="1"/>
          <p:nvPr/>
        </p:nvSpPr>
        <p:spPr>
          <a:xfrm>
            <a:off x="2133600" y="1524000"/>
            <a:ext cx="4343400" cy="1569660"/>
          </a:xfrm>
          <a:prstGeom prst="rect">
            <a:avLst/>
          </a:prstGeom>
          <a:noFill/>
        </p:spPr>
        <p:txBody>
          <a:bodyPr wrap="square" rtlCol="0">
            <a:spAutoFit/>
          </a:bodyPr>
          <a:lstStyle/>
          <a:p>
            <a:r>
              <a:rPr lang="en-US" sz="2400" dirty="0"/>
              <a:t>Religious and non-religious subjects contemplate female  images, rate electric shock pain and positive mood of image</a:t>
            </a:r>
          </a:p>
        </p:txBody>
      </p:sp>
    </p:spTree>
    <p:extLst>
      <p:ext uri="{BB962C8B-B14F-4D97-AF65-F5344CB8AC3E}">
        <p14:creationId xmlns:p14="http://schemas.microsoft.com/office/powerpoint/2010/main" val="2686849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2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20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699"/>
                                        </p:tgtEl>
                                        <p:attrNameLst>
                                          <p:attrName>style.visibility</p:attrName>
                                        </p:attrNameLst>
                                      </p:cBhvr>
                                      <p:to>
                                        <p:strVal val="visible"/>
                                      </p:to>
                                    </p:set>
                                    <p:animEffect transition="in" filter="fade">
                                      <p:cBhvr>
                                        <p:cTn id="22" dur="2000"/>
                                        <p:tgtEl>
                                          <p:spTgt spid="2969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698"/>
                                        </p:tgtEl>
                                        <p:attrNameLst>
                                          <p:attrName>style.visibility</p:attrName>
                                        </p:attrNameLst>
                                      </p:cBhvr>
                                      <p:to>
                                        <p:strVal val="visible"/>
                                      </p:to>
                                    </p:set>
                                    <p:animEffect transition="in" filter="fade">
                                      <p:cBhvr>
                                        <p:cTn id="27" dur="2000"/>
                                        <p:tgtEl>
                                          <p:spTgt spid="296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5165766"/>
            <a:ext cx="1987736" cy="828633"/>
          </a:xfrm>
        </p:spPr>
        <p:txBody>
          <a:bodyPr/>
          <a:lstStyle/>
          <a:p>
            <a:endParaRPr lang="en-US" dirty="0"/>
          </a:p>
        </p:txBody>
      </p:sp>
      <p:sp>
        <p:nvSpPr>
          <p:cNvPr id="3" name="Content Placeholder 2"/>
          <p:cNvSpPr>
            <a:spLocks noGrp="1"/>
          </p:cNvSpPr>
          <p:nvPr>
            <p:ph idx="1"/>
          </p:nvPr>
        </p:nvSpPr>
        <p:spPr>
          <a:xfrm>
            <a:off x="8977745" y="246414"/>
            <a:ext cx="3214255" cy="5976256"/>
          </a:xfrm>
        </p:spPr>
        <p:txBody>
          <a:bodyPr/>
          <a:lstStyle/>
          <a:p>
            <a:r>
              <a:rPr lang="en-US" dirty="0"/>
              <a:t>Human Evolution: Brief Overview</a:t>
            </a:r>
          </a:p>
          <a:p>
            <a:r>
              <a:rPr lang="en-US" dirty="0"/>
              <a:t>East Africa, drying and cooling 10-5mybp</a:t>
            </a:r>
          </a:p>
          <a:p>
            <a:r>
              <a:rPr lang="en-US" dirty="0"/>
              <a:t>East apes split from central/west apes</a:t>
            </a:r>
          </a:p>
          <a:p>
            <a:r>
              <a:rPr lang="en-US" dirty="0"/>
              <a:t>CW apes: gorillas, chimpanzees, </a:t>
            </a:r>
            <a:r>
              <a:rPr lang="en-US" dirty="0" err="1"/>
              <a:t>bonobos</a:t>
            </a:r>
            <a:endParaRPr lang="en-US" dirty="0"/>
          </a:p>
          <a:p>
            <a:r>
              <a:rPr lang="en-US" dirty="0"/>
              <a:t>East apes: </a:t>
            </a:r>
            <a:r>
              <a:rPr lang="en-US" dirty="0" err="1"/>
              <a:t>Hominins</a:t>
            </a:r>
            <a:r>
              <a:rPr lang="en-US" dirty="0"/>
              <a:t> – Homo sapiens</a:t>
            </a:r>
          </a:p>
        </p:txBody>
      </p:sp>
      <p:pic>
        <p:nvPicPr>
          <p:cNvPr id="60420" name="Picture 4" descr="Possible pathways in the evolution of the human lineage."/>
          <p:cNvPicPr>
            <a:picLocks noChangeAspect="1" noChangeArrowheads="1"/>
          </p:cNvPicPr>
          <p:nvPr/>
        </p:nvPicPr>
        <p:blipFill>
          <a:blip r:embed="rId2" cstate="print"/>
          <a:srcRect/>
          <a:stretch>
            <a:fillRect/>
          </a:stretch>
        </p:blipFill>
        <p:spPr bwMode="auto">
          <a:xfrm>
            <a:off x="214949" y="712519"/>
            <a:ext cx="8549039" cy="5699359"/>
          </a:xfrm>
          <a:prstGeom prst="rect">
            <a:avLst/>
          </a:prstGeom>
          <a:noFill/>
        </p:spPr>
      </p:pic>
      <p:sp>
        <p:nvSpPr>
          <p:cNvPr id="4" name="TextBox 3">
            <a:extLst>
              <a:ext uri="{FF2B5EF4-FFF2-40B4-BE49-F238E27FC236}">
                <a16:creationId xmlns:a16="http://schemas.microsoft.com/office/drawing/2014/main" id="{F7F4DEB4-49E0-4BF4-8522-B1D922026C84}"/>
              </a:ext>
            </a:extLst>
          </p:cNvPr>
          <p:cNvSpPr txBox="1"/>
          <p:nvPr/>
        </p:nvSpPr>
        <p:spPr>
          <a:xfrm>
            <a:off x="786809" y="246414"/>
            <a:ext cx="7293935" cy="369332"/>
          </a:xfrm>
          <a:prstGeom prst="rect">
            <a:avLst/>
          </a:prstGeom>
          <a:noFill/>
        </p:spPr>
        <p:txBody>
          <a:bodyPr wrap="square" rtlCol="0">
            <a:spAutoFit/>
          </a:bodyPr>
          <a:lstStyle/>
          <a:p>
            <a:pPr algn="ctr"/>
            <a:r>
              <a:rPr lang="en-US" b="1" dirty="0"/>
              <a:t>Ritual saves humanity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411162"/>
          </a:xfrm>
        </p:spPr>
        <p:txBody>
          <a:bodyPr>
            <a:normAutofit fontScale="90000"/>
          </a:bodyPr>
          <a:lstStyle/>
          <a:p>
            <a:pPr algn="ctr"/>
            <a:r>
              <a:rPr lang="en-US" dirty="0"/>
              <a:t>Ritual Saves Lives</a:t>
            </a:r>
          </a:p>
        </p:txBody>
      </p:sp>
      <p:pic>
        <p:nvPicPr>
          <p:cNvPr id="5" name="Content Placeholder 4" descr="http://www.viven.com.uy/571/eng/images/Parrado_Canessa(Rugby).jpg"/>
          <p:cNvPicPr>
            <a:picLocks noGrp="1" noChangeAspect="1" noChangeArrowheads="1"/>
          </p:cNvPicPr>
          <p:nvPr>
            <p:ph idx="1"/>
          </p:nvPr>
        </p:nvPicPr>
        <p:blipFill>
          <a:blip r:embed="rId2" cstate="print"/>
          <a:srcRect/>
          <a:stretch>
            <a:fillRect/>
          </a:stretch>
        </p:blipFill>
        <p:spPr bwMode="auto">
          <a:xfrm>
            <a:off x="6858001" y="990600"/>
            <a:ext cx="2239347" cy="2743200"/>
          </a:xfrm>
          <a:prstGeom prst="rect">
            <a:avLst/>
          </a:prstGeom>
          <a:noFill/>
        </p:spPr>
      </p:pic>
      <p:pic>
        <p:nvPicPr>
          <p:cNvPr id="4" name="Picture 8" descr="http://robertocanessa.com/gallery/fotos/thumbs/27_Rescue.jpg">
            <a:hlinkClick r:id="rId3" tooltip="The two who bridged the Andes:  Roberto Canessa and Nando Parrado."/>
          </p:cNvPr>
          <p:cNvPicPr>
            <a:picLocks noChangeAspect="1" noChangeArrowheads="1"/>
          </p:cNvPicPr>
          <p:nvPr/>
        </p:nvPicPr>
        <p:blipFill>
          <a:blip r:embed="rId4" cstate="print"/>
          <a:srcRect/>
          <a:stretch>
            <a:fillRect/>
          </a:stretch>
        </p:blipFill>
        <p:spPr bwMode="auto">
          <a:xfrm>
            <a:off x="2438401" y="4419600"/>
            <a:ext cx="2761129" cy="1955802"/>
          </a:xfrm>
          <a:prstGeom prst="rect">
            <a:avLst/>
          </a:prstGeom>
          <a:noFill/>
        </p:spPr>
      </p:pic>
      <p:sp>
        <p:nvSpPr>
          <p:cNvPr id="6" name="TextBox 5"/>
          <p:cNvSpPr txBox="1"/>
          <p:nvPr/>
        </p:nvSpPr>
        <p:spPr>
          <a:xfrm>
            <a:off x="1371600" y="1629370"/>
            <a:ext cx="4724400" cy="1846659"/>
          </a:xfrm>
          <a:prstGeom prst="rect">
            <a:avLst/>
          </a:prstGeom>
          <a:noFill/>
        </p:spPr>
        <p:txBody>
          <a:bodyPr wrap="square" rtlCol="0">
            <a:spAutoFit/>
          </a:bodyPr>
          <a:lstStyle/>
          <a:p>
            <a:r>
              <a:rPr lang="en-US" sz="2400" dirty="0"/>
              <a:t>Fernando “</a:t>
            </a:r>
            <a:r>
              <a:rPr lang="en-US" sz="2400" dirty="0" err="1"/>
              <a:t>Nando</a:t>
            </a:r>
            <a:r>
              <a:rPr lang="en-US" sz="2400" dirty="0"/>
              <a:t>” </a:t>
            </a:r>
            <a:r>
              <a:rPr lang="en-US" sz="2400" dirty="0" err="1"/>
              <a:t>Parrado</a:t>
            </a:r>
            <a:endParaRPr lang="en-US" sz="2400" dirty="0"/>
          </a:p>
          <a:p>
            <a:endParaRPr lang="en-US" dirty="0"/>
          </a:p>
          <a:p>
            <a:r>
              <a:rPr lang="en-US" sz="2400" dirty="0"/>
              <a:t>Roberto </a:t>
            </a:r>
            <a:r>
              <a:rPr lang="en-US" sz="2400" dirty="0" err="1"/>
              <a:t>Canessa</a:t>
            </a:r>
            <a:endParaRPr lang="en-US" sz="2400" dirty="0"/>
          </a:p>
          <a:p>
            <a:endParaRPr lang="en-US" sz="2400" dirty="0"/>
          </a:p>
          <a:p>
            <a:r>
              <a:rPr lang="en-US" sz="2400" dirty="0"/>
              <a:t>Sergio Catalan</a:t>
            </a:r>
          </a:p>
        </p:txBody>
      </p:sp>
      <p:pic>
        <p:nvPicPr>
          <p:cNvPr id="7" name="Picture 2" descr="http://www.parrado.com/images/galeria/aliv03.jpg"/>
          <p:cNvPicPr>
            <a:picLocks noChangeAspect="1" noChangeArrowheads="1"/>
          </p:cNvPicPr>
          <p:nvPr/>
        </p:nvPicPr>
        <p:blipFill>
          <a:blip r:embed="rId5" cstate="print"/>
          <a:srcRect/>
          <a:stretch>
            <a:fillRect/>
          </a:stretch>
        </p:blipFill>
        <p:spPr bwMode="auto">
          <a:xfrm>
            <a:off x="6385923" y="4267201"/>
            <a:ext cx="2834278" cy="2026777"/>
          </a:xfrm>
          <a:prstGeom prst="rect">
            <a:avLst/>
          </a:prstGeom>
          <a:noFill/>
        </p:spPr>
      </p:pic>
    </p:spTree>
    <p:extLst>
      <p:ext uri="{BB962C8B-B14F-4D97-AF65-F5344CB8AC3E}">
        <p14:creationId xmlns:p14="http://schemas.microsoft.com/office/powerpoint/2010/main" val="2993805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20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ctrTitle"/>
          </p:nvPr>
        </p:nvSpPr>
        <p:spPr>
          <a:xfrm>
            <a:off x="914400" y="304800"/>
            <a:ext cx="10363200" cy="621475"/>
          </a:xfrm>
        </p:spPr>
        <p:txBody>
          <a:bodyPr/>
          <a:lstStyle/>
          <a:p>
            <a:pPr eaLnBrk="1" hangingPunct="1"/>
            <a:r>
              <a:rPr lang="en-US" sz="3200" dirty="0"/>
              <a:t>           Emergence of </a:t>
            </a:r>
            <a:r>
              <a:rPr lang="en-US" sz="3200" i="1" dirty="0"/>
              <a:t>Homo sapiens</a:t>
            </a:r>
          </a:p>
        </p:txBody>
      </p:sp>
      <p:sp>
        <p:nvSpPr>
          <p:cNvPr id="3" name="Subtitle 2"/>
          <p:cNvSpPr>
            <a:spLocks noGrp="1"/>
          </p:cNvSpPr>
          <p:nvPr>
            <p:ph type="subTitle" idx="1"/>
          </p:nvPr>
        </p:nvSpPr>
        <p:spPr>
          <a:xfrm>
            <a:off x="3252520" y="3423063"/>
            <a:ext cx="4312062" cy="2562101"/>
          </a:xfrm>
        </p:spPr>
        <p:txBody>
          <a:bodyPr rtlCol="0">
            <a:normAutofit/>
          </a:bodyPr>
          <a:lstStyle/>
          <a:p>
            <a:pPr algn="l" eaLnBrk="1" fontAlgn="auto" hangingPunct="1">
              <a:spcAft>
                <a:spcPts val="0"/>
              </a:spcAft>
              <a:buFont typeface="Arial" pitchFamily="34" charset="0"/>
              <a:buNone/>
              <a:defRPr/>
            </a:pPr>
            <a:r>
              <a:rPr lang="en-US" sz="2800" dirty="0"/>
              <a:t>First anatomically modern humans </a:t>
            </a:r>
          </a:p>
          <a:p>
            <a:pPr algn="l" eaLnBrk="1" fontAlgn="auto" hangingPunct="1">
              <a:spcAft>
                <a:spcPts val="0"/>
              </a:spcAft>
              <a:buFont typeface="Arial" pitchFamily="34" charset="0"/>
              <a:buNone/>
              <a:defRPr/>
            </a:pPr>
            <a:r>
              <a:rPr lang="en-US" sz="2800" dirty="0" err="1"/>
              <a:t>Omo</a:t>
            </a:r>
            <a:r>
              <a:rPr lang="en-US" sz="2800" dirty="0"/>
              <a:t> </a:t>
            </a:r>
            <a:r>
              <a:rPr lang="en-US" sz="2800" dirty="0" err="1"/>
              <a:t>Kibish</a:t>
            </a:r>
            <a:r>
              <a:rPr lang="en-US" sz="2800" dirty="0"/>
              <a:t> Ethiopia 190,000</a:t>
            </a:r>
          </a:p>
          <a:p>
            <a:pPr algn="l" eaLnBrk="1" fontAlgn="auto" hangingPunct="1">
              <a:spcAft>
                <a:spcPts val="0"/>
              </a:spcAft>
              <a:buFont typeface="Arial" pitchFamily="34" charset="0"/>
              <a:buNone/>
              <a:defRPr/>
            </a:pPr>
            <a:r>
              <a:rPr lang="en-US" sz="2800" dirty="0" err="1"/>
              <a:t>Herto</a:t>
            </a:r>
            <a:r>
              <a:rPr lang="en-US" sz="2800" dirty="0"/>
              <a:t> 160,000 </a:t>
            </a:r>
            <a:r>
              <a:rPr lang="en-US" sz="2800" dirty="0" err="1"/>
              <a:t>ybp</a:t>
            </a:r>
            <a:endParaRPr lang="en-US" sz="2800" dirty="0"/>
          </a:p>
          <a:p>
            <a:pPr algn="l" eaLnBrk="1" fontAlgn="auto" hangingPunct="1">
              <a:spcAft>
                <a:spcPts val="0"/>
              </a:spcAft>
              <a:buFont typeface="Arial" pitchFamily="34" charset="0"/>
              <a:buNone/>
              <a:defRPr/>
            </a:pPr>
            <a:endParaRPr lang="en-US" sz="2800" dirty="0"/>
          </a:p>
          <a:p>
            <a:pPr algn="l" eaLnBrk="1" fontAlgn="auto" hangingPunct="1">
              <a:spcAft>
                <a:spcPts val="0"/>
              </a:spcAft>
              <a:buFont typeface="Arial" pitchFamily="34" charset="0"/>
              <a:buNone/>
              <a:defRPr/>
            </a:pPr>
            <a:endParaRPr lang="en-US" dirty="0"/>
          </a:p>
          <a:p>
            <a:pPr algn="l" eaLnBrk="1" fontAlgn="auto" hangingPunct="1">
              <a:spcAft>
                <a:spcPts val="0"/>
              </a:spcAft>
              <a:buFont typeface="Arial" pitchFamily="34" charset="0"/>
              <a:buNone/>
              <a:defRPr/>
            </a:pPr>
            <a:endParaRPr lang="en-US" dirty="0"/>
          </a:p>
        </p:txBody>
      </p:sp>
      <p:pic>
        <p:nvPicPr>
          <p:cNvPr id="6148" name="Picture 2" descr="http://www.nhm.ac.uk/about-us/news/2005/feb/images/skull-omo-370_11092_1.jpg"/>
          <p:cNvPicPr>
            <a:picLocks noChangeAspect="1" noChangeArrowheads="1"/>
          </p:cNvPicPr>
          <p:nvPr/>
        </p:nvPicPr>
        <p:blipFill>
          <a:blip r:embed="rId2" cstate="print"/>
          <a:srcRect/>
          <a:stretch>
            <a:fillRect/>
          </a:stretch>
        </p:blipFill>
        <p:spPr bwMode="auto">
          <a:xfrm>
            <a:off x="927595" y="1084552"/>
            <a:ext cx="3276600" cy="1898650"/>
          </a:xfrm>
          <a:prstGeom prst="rect">
            <a:avLst/>
          </a:prstGeom>
          <a:noFill/>
          <a:ln w="9525">
            <a:noFill/>
            <a:miter lim="800000"/>
            <a:headEnd/>
            <a:tailEnd/>
          </a:ln>
        </p:spPr>
      </p:pic>
      <p:pic>
        <p:nvPicPr>
          <p:cNvPr id="6149" name="Picture 4" descr="http://www.talkorigins.org/faqs/homs/herto.jpg"/>
          <p:cNvPicPr>
            <a:picLocks noChangeAspect="1" noChangeArrowheads="1"/>
          </p:cNvPicPr>
          <p:nvPr/>
        </p:nvPicPr>
        <p:blipFill>
          <a:blip r:embed="rId3" cstate="print"/>
          <a:srcRect/>
          <a:stretch>
            <a:fillRect/>
          </a:stretch>
        </p:blipFill>
        <p:spPr bwMode="auto">
          <a:xfrm>
            <a:off x="587170" y="3299361"/>
            <a:ext cx="2103967" cy="2787650"/>
          </a:xfrm>
          <a:prstGeom prst="rect">
            <a:avLst/>
          </a:prstGeom>
          <a:noFill/>
          <a:ln w="9525">
            <a:noFill/>
            <a:miter lim="800000"/>
            <a:headEnd/>
            <a:tailEnd/>
          </a:ln>
        </p:spPr>
      </p:pic>
      <p:pic>
        <p:nvPicPr>
          <p:cNvPr id="6" name="Picture 5"/>
          <p:cNvPicPr>
            <a:picLocks noChangeAspect="1" noChangeArrowheads="1"/>
          </p:cNvPicPr>
          <p:nvPr/>
        </p:nvPicPr>
        <p:blipFill>
          <a:blip r:embed="rId4" cstate="print"/>
          <a:srcRect/>
          <a:stretch>
            <a:fillRect/>
          </a:stretch>
        </p:blipFill>
        <p:spPr bwMode="auto">
          <a:xfrm>
            <a:off x="9185563" y="2908465"/>
            <a:ext cx="2265363" cy="3352800"/>
          </a:xfrm>
          <a:prstGeom prst="rect">
            <a:avLst/>
          </a:prstGeom>
          <a:noFill/>
          <a:ln w="9525">
            <a:noFill/>
            <a:miter lim="800000"/>
            <a:headEnd/>
            <a:tailEnd/>
          </a:ln>
        </p:spPr>
      </p:pic>
      <p:sp>
        <p:nvSpPr>
          <p:cNvPr id="7" name="TextBox 6"/>
          <p:cNvSpPr txBox="1"/>
          <p:nvPr/>
        </p:nvSpPr>
        <p:spPr>
          <a:xfrm>
            <a:off x="8918369" y="1258784"/>
            <a:ext cx="2945080" cy="1200329"/>
          </a:xfrm>
          <a:prstGeom prst="rect">
            <a:avLst/>
          </a:prstGeom>
          <a:noFill/>
        </p:spPr>
        <p:txBody>
          <a:bodyPr wrap="square" rtlCol="0">
            <a:spAutoFit/>
          </a:bodyPr>
          <a:lstStyle/>
          <a:p>
            <a:r>
              <a:rPr lang="en-US" dirty="0"/>
              <a:t>An ape of no great consequence: Failed excursion into the Levant 100,000 </a:t>
            </a:r>
            <a:r>
              <a:rPr lang="en-US" dirty="0" err="1"/>
              <a:t>ybp</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0825" y="400833"/>
            <a:ext cx="8534400" cy="776075"/>
          </a:xfrm>
        </p:spPr>
        <p:txBody>
          <a:bodyPr>
            <a:normAutofit fontScale="90000"/>
          </a:bodyPr>
          <a:lstStyle/>
          <a:p>
            <a:r>
              <a:rPr lang="en-US" sz="2400" b="1" dirty="0"/>
              <a:t>Ritual Saves Humanity</a:t>
            </a:r>
            <a:r>
              <a:rPr lang="en-US" sz="2400" dirty="0"/>
              <a:t/>
            </a:r>
            <a:br>
              <a:rPr lang="en-US" sz="2400" dirty="0"/>
            </a:br>
            <a:endParaRPr lang="en-US" sz="2400" dirty="0"/>
          </a:p>
        </p:txBody>
      </p:sp>
      <p:pic>
        <p:nvPicPr>
          <p:cNvPr id="7" name="Content Placeholder 6" descr="Beheading the “Snake God” at Rhino Cave"/>
          <p:cNvPicPr>
            <a:picLocks noGrp="1"/>
          </p:cNvPicPr>
          <p:nvPr>
            <p:ph idx="1"/>
          </p:nvPr>
        </p:nvPicPr>
        <p:blipFill>
          <a:blip r:embed="rId3" cstate="print"/>
          <a:srcRect/>
          <a:stretch>
            <a:fillRect/>
          </a:stretch>
        </p:blipFill>
        <p:spPr bwMode="auto">
          <a:xfrm>
            <a:off x="4274506" y="2418890"/>
            <a:ext cx="1945178" cy="1458884"/>
          </a:xfrm>
          <a:prstGeom prst="rect">
            <a:avLst/>
          </a:prstGeom>
          <a:noFill/>
          <a:ln w="9525">
            <a:noFill/>
            <a:miter lim="800000"/>
            <a:headEnd/>
            <a:tailEnd/>
          </a:ln>
        </p:spPr>
      </p:pic>
      <p:pic>
        <p:nvPicPr>
          <p:cNvPr id="4" name="Picture 3"/>
          <p:cNvPicPr/>
          <p:nvPr/>
        </p:nvPicPr>
        <p:blipFill>
          <a:blip r:embed="rId4" cstate="print"/>
          <a:srcRect/>
          <a:stretch>
            <a:fillRect/>
          </a:stretch>
        </p:blipFill>
        <p:spPr bwMode="auto">
          <a:xfrm rot="16200000">
            <a:off x="941018" y="1237791"/>
            <a:ext cx="1905000" cy="2362200"/>
          </a:xfrm>
          <a:prstGeom prst="rect">
            <a:avLst/>
          </a:prstGeom>
          <a:noFill/>
          <a:ln w="9525">
            <a:noFill/>
            <a:miter lim="800000"/>
            <a:headEnd/>
            <a:tailEnd/>
          </a:ln>
        </p:spPr>
      </p:pic>
      <p:pic>
        <p:nvPicPr>
          <p:cNvPr id="36867" name="Picture 3" descr="http://www.worldatlas.com/webimage/countrys/africa/bwaf.gif"/>
          <p:cNvPicPr>
            <a:picLocks noChangeAspect="1" noChangeArrowheads="1"/>
          </p:cNvPicPr>
          <p:nvPr/>
        </p:nvPicPr>
        <p:blipFill>
          <a:blip r:embed="rId5" cstate="print"/>
          <a:srcRect/>
          <a:stretch>
            <a:fillRect/>
          </a:stretch>
        </p:blipFill>
        <p:spPr bwMode="auto">
          <a:xfrm>
            <a:off x="7504574" y="1153624"/>
            <a:ext cx="2490651" cy="2724150"/>
          </a:xfrm>
          <a:prstGeom prst="rect">
            <a:avLst/>
          </a:prstGeom>
          <a:noFill/>
        </p:spPr>
      </p:pic>
      <p:sp>
        <p:nvSpPr>
          <p:cNvPr id="8" name="TextBox 7"/>
          <p:cNvSpPr txBox="1"/>
          <p:nvPr/>
        </p:nvSpPr>
        <p:spPr>
          <a:xfrm>
            <a:off x="2106461" y="4150819"/>
            <a:ext cx="6934200" cy="3139321"/>
          </a:xfrm>
          <a:prstGeom prst="rect">
            <a:avLst/>
          </a:prstGeom>
          <a:noFill/>
        </p:spPr>
        <p:txBody>
          <a:bodyPr wrap="square" rtlCol="0">
            <a:spAutoFit/>
          </a:bodyPr>
          <a:lstStyle/>
          <a:p>
            <a:r>
              <a:rPr lang="en-US" sz="2400" dirty="0"/>
              <a:t>First supernatural ritual: Rhino Cave “snake rock”  </a:t>
            </a:r>
          </a:p>
          <a:p>
            <a:r>
              <a:rPr lang="en-US" sz="2400" dirty="0"/>
              <a:t>“Exotic” tools made and destroyed?</a:t>
            </a:r>
          </a:p>
          <a:p>
            <a:r>
              <a:rPr lang="en-US" sz="2400" dirty="0"/>
              <a:t>70,000 </a:t>
            </a:r>
            <a:r>
              <a:rPr lang="en-US" sz="2400" dirty="0" err="1"/>
              <a:t>ybp</a:t>
            </a:r>
            <a:r>
              <a:rPr lang="en-US" sz="2400" dirty="0"/>
              <a:t> Bottleneck period, near extinction in Africa</a:t>
            </a:r>
          </a:p>
          <a:p>
            <a:r>
              <a:rPr lang="en-US" sz="2400" dirty="0"/>
              <a:t>Inter-group trade networks, need for trust</a:t>
            </a:r>
          </a:p>
          <a:p>
            <a:endParaRPr lang="en-US" dirty="0"/>
          </a:p>
          <a:p>
            <a:endParaRPr lang="en-US" dirty="0"/>
          </a:p>
          <a:p>
            <a:endParaRPr lang="en-US" dirty="0"/>
          </a:p>
        </p:txBody>
      </p:sp>
    </p:spTree>
    <p:extLst>
      <p:ext uri="{BB962C8B-B14F-4D97-AF65-F5344CB8AC3E}">
        <p14:creationId xmlns:p14="http://schemas.microsoft.com/office/powerpoint/2010/main" val="3050003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20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fade">
                                      <p:cBhvr>
                                        <p:cTn id="12" dur="2000"/>
                                        <p:tgtEl>
                                          <p:spTgt spid="8">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867"/>
                                        </p:tgtEl>
                                        <p:attrNameLst>
                                          <p:attrName>style.visibility</p:attrName>
                                        </p:attrNameLst>
                                      </p:cBhvr>
                                      <p:to>
                                        <p:strVal val="visible"/>
                                      </p:to>
                                    </p:set>
                                    <p:animEffect transition="in" filter="fade">
                                      <p:cBhvr>
                                        <p:cTn id="22" dur="2000"/>
                                        <p:tgtEl>
                                          <p:spTgt spid="3686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20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0" end="0"/>
                                            </p:txEl>
                                          </p:spTgt>
                                        </p:tgtEl>
                                        <p:attrNameLst>
                                          <p:attrName>style.visibility</p:attrName>
                                        </p:attrNameLst>
                                      </p:cBhvr>
                                      <p:to>
                                        <p:strVal val="visible"/>
                                      </p:to>
                                    </p:set>
                                    <p:animEffect transition="in" filter="fade">
                                      <p:cBhvr>
                                        <p:cTn id="32" dur="2000"/>
                                        <p:tgtEl>
                                          <p:spTgt spid="8">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1" end="1"/>
                                            </p:txEl>
                                          </p:spTgt>
                                        </p:tgtEl>
                                        <p:attrNameLst>
                                          <p:attrName>style.visibility</p:attrName>
                                        </p:attrNameLst>
                                      </p:cBhvr>
                                      <p:to>
                                        <p:strVal val="visible"/>
                                      </p:to>
                                    </p:set>
                                    <p:animEffect transition="in" filter="fade">
                                      <p:cBhvr>
                                        <p:cTn id="37" dur="20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1020762"/>
          </a:xfrm>
        </p:spPr>
        <p:txBody>
          <a:bodyPr>
            <a:normAutofit/>
          </a:bodyPr>
          <a:lstStyle/>
          <a:p>
            <a:r>
              <a:rPr lang="en-US" sz="2800" b="1" dirty="0"/>
              <a:t> </a:t>
            </a:r>
            <a:r>
              <a:rPr lang="en-US" sz="2800" b="1" cap="none" dirty="0"/>
              <a:t> 			Ritual Elevates Humanity</a:t>
            </a:r>
            <a:r>
              <a:rPr lang="en-US" sz="2800" b="1" dirty="0"/>
              <a:t> </a:t>
            </a:r>
            <a:endParaRPr lang="en-US" sz="2800" dirty="0"/>
          </a:p>
        </p:txBody>
      </p:sp>
      <p:sp>
        <p:nvSpPr>
          <p:cNvPr id="3" name="Content Placeholder 2"/>
          <p:cNvSpPr>
            <a:spLocks noGrp="1"/>
          </p:cNvSpPr>
          <p:nvPr>
            <p:ph idx="1"/>
          </p:nvPr>
        </p:nvSpPr>
        <p:spPr>
          <a:xfrm>
            <a:off x="1981200" y="4286250"/>
            <a:ext cx="8229600" cy="1193257"/>
          </a:xfrm>
        </p:spPr>
        <p:txBody>
          <a:bodyPr/>
          <a:lstStyle/>
          <a:p>
            <a:r>
              <a:rPr lang="en-US" dirty="0"/>
              <a:t>Cro-Magnon			Neanderthal</a:t>
            </a:r>
          </a:p>
          <a:p>
            <a:r>
              <a:rPr lang="en-US" dirty="0"/>
              <a:t>Cognitive differences? 			</a:t>
            </a:r>
          </a:p>
        </p:txBody>
      </p:sp>
      <p:pic>
        <p:nvPicPr>
          <p:cNvPr id="1026" name="Picture 2" descr="http://www.modernhumanorigins.com/wp-content/uploads/2010/06/Cro-Magnon-Man.jpg"/>
          <p:cNvPicPr>
            <a:picLocks noChangeAspect="1" noChangeArrowheads="1"/>
          </p:cNvPicPr>
          <p:nvPr/>
        </p:nvPicPr>
        <p:blipFill>
          <a:blip r:embed="rId3" cstate="print"/>
          <a:srcRect/>
          <a:stretch>
            <a:fillRect/>
          </a:stretch>
        </p:blipFill>
        <p:spPr bwMode="auto">
          <a:xfrm>
            <a:off x="2209801" y="1600200"/>
            <a:ext cx="2371725" cy="2381250"/>
          </a:xfrm>
          <a:prstGeom prst="rect">
            <a:avLst/>
          </a:prstGeom>
          <a:noFill/>
        </p:spPr>
      </p:pic>
      <p:pic>
        <p:nvPicPr>
          <p:cNvPr id="1028" name="Picture 4" descr="http://cdn4.sci-news.com/images/2013/12/image_1626-Neanderthal-genome.jpg"/>
          <p:cNvPicPr>
            <a:picLocks noChangeAspect="1" noChangeArrowheads="1"/>
          </p:cNvPicPr>
          <p:nvPr/>
        </p:nvPicPr>
        <p:blipFill>
          <a:blip r:embed="rId4" cstate="print"/>
          <a:srcRect/>
          <a:stretch>
            <a:fillRect/>
          </a:stretch>
        </p:blipFill>
        <p:spPr bwMode="auto">
          <a:xfrm>
            <a:off x="6248400" y="1790700"/>
            <a:ext cx="2857500" cy="2143126"/>
          </a:xfrm>
          <a:prstGeom prst="rect">
            <a:avLst/>
          </a:prstGeom>
          <a:noFill/>
        </p:spPr>
      </p:pic>
    </p:spTree>
    <p:extLst>
      <p:ext uri="{BB962C8B-B14F-4D97-AF65-F5344CB8AC3E}">
        <p14:creationId xmlns:p14="http://schemas.microsoft.com/office/powerpoint/2010/main" val="818184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20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2000"/>
                                        <p:tgtEl>
                                          <p:spTgt spid="10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20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639762"/>
          </a:xfrm>
        </p:spPr>
        <p:txBody>
          <a:bodyPr>
            <a:normAutofit fontScale="90000"/>
          </a:bodyPr>
          <a:lstStyle/>
          <a:p>
            <a:r>
              <a:rPr lang="en-US" sz="2800" b="1" dirty="0"/>
              <a:t>Cognitive difference replaced by Ritual Differences</a:t>
            </a:r>
          </a:p>
        </p:txBody>
      </p:sp>
      <p:sp>
        <p:nvSpPr>
          <p:cNvPr id="3" name="Content Placeholder 2"/>
          <p:cNvSpPr>
            <a:spLocks noGrp="1"/>
          </p:cNvSpPr>
          <p:nvPr>
            <p:ph idx="1"/>
          </p:nvPr>
        </p:nvSpPr>
        <p:spPr>
          <a:xfrm>
            <a:off x="1981200" y="1143001"/>
            <a:ext cx="8229600" cy="1447799"/>
          </a:xfrm>
        </p:spPr>
        <p:txBody>
          <a:bodyPr>
            <a:normAutofit lnSpcReduction="10000"/>
          </a:bodyPr>
          <a:lstStyle/>
          <a:p>
            <a:r>
              <a:rPr lang="en-US" dirty="0"/>
              <a:t>The ritual cost difference between </a:t>
            </a:r>
            <a:r>
              <a:rPr lang="en-US" i="1" dirty="0"/>
              <a:t>Homo Sapiens</a:t>
            </a:r>
            <a:r>
              <a:rPr lang="en-US" dirty="0"/>
              <a:t> and Neanderthals</a:t>
            </a:r>
          </a:p>
          <a:p>
            <a:r>
              <a:rPr lang="en-US" dirty="0"/>
              <a:t>Both Neanderthals and </a:t>
            </a:r>
            <a:r>
              <a:rPr lang="en-US" i="1" dirty="0"/>
              <a:t>Homo Sapiens </a:t>
            </a:r>
            <a:r>
              <a:rPr lang="en-US" dirty="0"/>
              <a:t>gathered and fashioned beads</a:t>
            </a:r>
          </a:p>
        </p:txBody>
      </p:sp>
      <p:sp>
        <p:nvSpPr>
          <p:cNvPr id="4" name="TextBox 3"/>
          <p:cNvSpPr txBox="1"/>
          <p:nvPr/>
        </p:nvSpPr>
        <p:spPr>
          <a:xfrm>
            <a:off x="1655524" y="2667000"/>
            <a:ext cx="3200400" cy="2123658"/>
          </a:xfrm>
          <a:prstGeom prst="rect">
            <a:avLst/>
          </a:prstGeom>
          <a:noFill/>
        </p:spPr>
        <p:txBody>
          <a:bodyPr wrap="square" rtlCol="0">
            <a:spAutoFit/>
          </a:bodyPr>
          <a:lstStyle/>
          <a:p>
            <a:r>
              <a:rPr lang="en-US" sz="2400" b="1" i="1" dirty="0"/>
              <a:t>Homo sapiens</a:t>
            </a:r>
          </a:p>
          <a:p>
            <a:r>
              <a:rPr lang="en-US" sz="2400" dirty="0" err="1"/>
              <a:t>Ksar</a:t>
            </a:r>
            <a:r>
              <a:rPr lang="en-US" sz="2400" dirty="0"/>
              <a:t>’ </a:t>
            </a:r>
            <a:r>
              <a:rPr lang="en-US" sz="2400" dirty="0" err="1"/>
              <a:t>Akil</a:t>
            </a:r>
            <a:r>
              <a:rPr lang="en-US" sz="2400" dirty="0"/>
              <a:t> (Levant) 814</a:t>
            </a:r>
          </a:p>
          <a:p>
            <a:r>
              <a:rPr lang="en-US" sz="2400" dirty="0" err="1"/>
              <a:t>Ucagizli</a:t>
            </a:r>
            <a:r>
              <a:rPr lang="en-US" sz="2400" dirty="0"/>
              <a:t> (Turkey)  1098</a:t>
            </a:r>
          </a:p>
          <a:p>
            <a:r>
              <a:rPr lang="en-US" sz="2400" dirty="0" err="1"/>
              <a:t>Fumane</a:t>
            </a:r>
            <a:r>
              <a:rPr lang="en-US" sz="2400" dirty="0"/>
              <a:t> (Italy) 900</a:t>
            </a:r>
          </a:p>
          <a:p>
            <a:endParaRPr lang="en-US" dirty="0"/>
          </a:p>
          <a:p>
            <a:endParaRPr lang="en-US" dirty="0"/>
          </a:p>
        </p:txBody>
      </p:sp>
      <p:sp>
        <p:nvSpPr>
          <p:cNvPr id="6" name="TextBox 5"/>
          <p:cNvSpPr txBox="1"/>
          <p:nvPr/>
        </p:nvSpPr>
        <p:spPr>
          <a:xfrm>
            <a:off x="7560502" y="2819401"/>
            <a:ext cx="3124200" cy="1569660"/>
          </a:xfrm>
          <a:prstGeom prst="rect">
            <a:avLst/>
          </a:prstGeom>
          <a:noFill/>
        </p:spPr>
        <p:txBody>
          <a:bodyPr wrap="square" rtlCol="0">
            <a:spAutoFit/>
          </a:bodyPr>
          <a:lstStyle/>
          <a:p>
            <a:r>
              <a:rPr lang="en-US" sz="2400" b="1" dirty="0"/>
              <a:t>Neanderthals</a:t>
            </a:r>
          </a:p>
          <a:p>
            <a:r>
              <a:rPr lang="en-US" sz="2400" dirty="0" err="1"/>
              <a:t>Fumane</a:t>
            </a:r>
            <a:r>
              <a:rPr lang="en-US" sz="2400" dirty="0"/>
              <a:t> (Italy) 1</a:t>
            </a:r>
          </a:p>
          <a:p>
            <a:r>
              <a:rPr lang="en-US" sz="2400" dirty="0" err="1"/>
              <a:t>Quincay</a:t>
            </a:r>
            <a:r>
              <a:rPr lang="en-US" sz="2400" dirty="0"/>
              <a:t> (France) 6</a:t>
            </a:r>
          </a:p>
          <a:p>
            <a:r>
              <a:rPr lang="en-US" sz="2400" dirty="0" err="1"/>
              <a:t>Grotte</a:t>
            </a:r>
            <a:r>
              <a:rPr lang="en-US" sz="2400" dirty="0"/>
              <a:t> du </a:t>
            </a:r>
            <a:r>
              <a:rPr lang="en-US" sz="2400" dirty="0" err="1"/>
              <a:t>Renne</a:t>
            </a:r>
            <a:r>
              <a:rPr lang="en-US" sz="2400" dirty="0"/>
              <a:t> (Fr) 36</a:t>
            </a:r>
          </a:p>
        </p:txBody>
      </p:sp>
      <p:pic>
        <p:nvPicPr>
          <p:cNvPr id="1026" name="Picture 2" descr="http://1.bp.blogspot.com/-nBFnNeEHD3Q/UAMRR4eAs5I/AAAAAAAAATc/GcT4ZOOvL8k/s1600/cuentas+conchas.jpg"/>
          <p:cNvPicPr>
            <a:picLocks noChangeAspect="1" noChangeArrowheads="1"/>
          </p:cNvPicPr>
          <p:nvPr/>
        </p:nvPicPr>
        <p:blipFill>
          <a:blip r:embed="rId2" cstate="print"/>
          <a:srcRect/>
          <a:stretch>
            <a:fillRect/>
          </a:stretch>
        </p:blipFill>
        <p:spPr bwMode="auto">
          <a:xfrm>
            <a:off x="5181600" y="4572001"/>
            <a:ext cx="1715166" cy="1962151"/>
          </a:xfrm>
          <a:prstGeom prst="rect">
            <a:avLst/>
          </a:prstGeom>
          <a:noFill/>
        </p:spPr>
      </p:pic>
    </p:spTree>
    <p:extLst>
      <p:ext uri="{BB962C8B-B14F-4D97-AF65-F5344CB8AC3E}">
        <p14:creationId xmlns:p14="http://schemas.microsoft.com/office/powerpoint/2010/main" val="1880791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20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20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2000"/>
                                        <p:tgtEl>
                                          <p:spTgt spid="4">
                                            <p:txEl>
                                              <p:pRg st="0" end="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Effect transition="in" filter="fade">
                                      <p:cBhvr>
                                        <p:cTn id="25" dur="2000"/>
                                        <p:tgtEl>
                                          <p:spTgt spid="4">
                                            <p:txEl>
                                              <p:pRg st="1" end="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2" end="2"/>
                                            </p:txEl>
                                          </p:spTgt>
                                        </p:tgtEl>
                                        <p:attrNameLst>
                                          <p:attrName>style.visibility</p:attrName>
                                        </p:attrNameLst>
                                      </p:cBhvr>
                                      <p:to>
                                        <p:strVal val="visible"/>
                                      </p:to>
                                    </p:set>
                                    <p:animEffect transition="in" filter="fade">
                                      <p:cBhvr>
                                        <p:cTn id="28" dur="2000"/>
                                        <p:tgtEl>
                                          <p:spTgt spid="4">
                                            <p:txEl>
                                              <p:pRg st="2" end="2"/>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fade">
                                      <p:cBhvr>
                                        <p:cTn id="31" dur="2000"/>
                                        <p:tgtEl>
                                          <p:spTgt spid="4">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
                                            <p:txEl>
                                              <p:pRg st="0" end="0"/>
                                            </p:txEl>
                                          </p:spTgt>
                                        </p:tgtEl>
                                        <p:attrNameLst>
                                          <p:attrName>style.visibility</p:attrName>
                                        </p:attrNameLst>
                                      </p:cBhvr>
                                      <p:to>
                                        <p:strVal val="visible"/>
                                      </p:to>
                                    </p:set>
                                    <p:animEffect transition="in" filter="fade">
                                      <p:cBhvr>
                                        <p:cTn id="36" dur="2000"/>
                                        <p:tgtEl>
                                          <p:spTgt spid="6">
                                            <p:txEl>
                                              <p:pRg st="0" end="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animEffect transition="in" filter="fade">
                                      <p:cBhvr>
                                        <p:cTn id="39" dur="2000"/>
                                        <p:tgtEl>
                                          <p:spTgt spid="6">
                                            <p:txEl>
                                              <p:pRg st="1" end="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6">
                                            <p:txEl>
                                              <p:pRg st="2" end="2"/>
                                            </p:txEl>
                                          </p:spTgt>
                                        </p:tgtEl>
                                        <p:attrNameLst>
                                          <p:attrName>style.visibility</p:attrName>
                                        </p:attrNameLst>
                                      </p:cBhvr>
                                      <p:to>
                                        <p:strVal val="visible"/>
                                      </p:to>
                                    </p:set>
                                    <p:animEffect transition="in" filter="fade">
                                      <p:cBhvr>
                                        <p:cTn id="42" dur="2000"/>
                                        <p:tgtEl>
                                          <p:spTgt spid="6">
                                            <p:txEl>
                                              <p:pRg st="2" end="2"/>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6">
                                            <p:txEl>
                                              <p:pRg st="3" end="3"/>
                                            </p:txEl>
                                          </p:spTgt>
                                        </p:tgtEl>
                                        <p:attrNameLst>
                                          <p:attrName>style.visibility</p:attrName>
                                        </p:attrNameLst>
                                      </p:cBhvr>
                                      <p:to>
                                        <p:strVal val="visible"/>
                                      </p:to>
                                    </p:set>
                                    <p:animEffect transition="in" filter="fade">
                                      <p:cBhvr>
                                        <p:cTn id="45" dur="20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2" y="380011"/>
            <a:ext cx="8001000" cy="546264"/>
          </a:xfrm>
        </p:spPr>
        <p:txBody>
          <a:bodyPr>
            <a:normAutofit/>
          </a:bodyPr>
          <a:lstStyle/>
          <a:p>
            <a:pPr algn="ctr"/>
            <a:r>
              <a:rPr lang="en-US" sz="2400" dirty="0"/>
              <a:t>Red ochre sites </a:t>
            </a:r>
          </a:p>
        </p:txBody>
      </p:sp>
      <p:sp>
        <p:nvSpPr>
          <p:cNvPr id="3" name="Subtitle 2"/>
          <p:cNvSpPr>
            <a:spLocks noGrp="1"/>
          </p:cNvSpPr>
          <p:nvPr>
            <p:ph type="subTitle" idx="1"/>
          </p:nvPr>
        </p:nvSpPr>
        <p:spPr>
          <a:xfrm>
            <a:off x="8550234" y="4223877"/>
            <a:ext cx="3403660" cy="1947333"/>
          </a:xfrm>
        </p:spPr>
        <p:txBody>
          <a:bodyPr/>
          <a:lstStyle/>
          <a:p>
            <a:r>
              <a:rPr lang="en-US" dirty="0"/>
              <a:t>Far more Homo sapiens’ sites, far more sites with high volume compared to Neanderthals. From: </a:t>
            </a:r>
            <a:r>
              <a:rPr lang="en-US" dirty="0" err="1"/>
              <a:t>Rossano</a:t>
            </a:r>
            <a:r>
              <a:rPr lang="en-US" dirty="0"/>
              <a:t> (2015)</a:t>
            </a:r>
          </a:p>
        </p:txBody>
      </p:sp>
      <p:graphicFrame>
        <p:nvGraphicFramePr>
          <p:cNvPr id="4" name="Chart 3"/>
          <p:cNvGraphicFramePr/>
          <p:nvPr/>
        </p:nvGraphicFramePr>
        <p:xfrm>
          <a:off x="439387" y="1080655"/>
          <a:ext cx="7695209" cy="5099749"/>
        </p:xfrm>
        <a:graphic>
          <a:graphicData uri="http://schemas.openxmlformats.org/drawingml/2006/chart">
            <c:chart xmlns:c="http://schemas.openxmlformats.org/drawingml/2006/chart" xmlns:r="http://schemas.openxmlformats.org/officeDocument/2006/relationships" r:id="rId2"/>
          </a:graphicData>
        </a:graphic>
      </p:graphicFrame>
      <p:pic>
        <p:nvPicPr>
          <p:cNvPr id="1026" name="Picture 2" descr="Image result for red ochre">
            <a:extLst>
              <a:ext uri="{FF2B5EF4-FFF2-40B4-BE49-F238E27FC236}">
                <a16:creationId xmlns:a16="http://schemas.microsoft.com/office/drawing/2014/main" id="{C0BF5C73-D6B4-4B8E-A1F2-1C812D9F20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6297" y="715936"/>
            <a:ext cx="3007721" cy="21588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152400"/>
            <a:ext cx="8229600" cy="838200"/>
          </a:xfrm>
        </p:spPr>
        <p:txBody>
          <a:bodyPr>
            <a:normAutofit/>
          </a:bodyPr>
          <a:lstStyle/>
          <a:p>
            <a:pPr algn="ctr"/>
            <a:r>
              <a:rPr lang="en-US" b="1" dirty="0"/>
              <a:t>Ritual Burial</a:t>
            </a:r>
            <a:endParaRPr lang="en-US" sz="3600" b="1" dirty="0"/>
          </a:p>
        </p:txBody>
      </p:sp>
      <p:sp>
        <p:nvSpPr>
          <p:cNvPr id="10" name="Content Placeholder 9"/>
          <p:cNvSpPr>
            <a:spLocks noGrp="1"/>
          </p:cNvSpPr>
          <p:nvPr>
            <p:ph idx="1"/>
          </p:nvPr>
        </p:nvSpPr>
        <p:spPr>
          <a:xfrm>
            <a:off x="2633598" y="1287463"/>
            <a:ext cx="3810000" cy="1219200"/>
          </a:xfrm>
        </p:spPr>
        <p:txBody>
          <a:bodyPr>
            <a:normAutofit fontScale="92500" lnSpcReduction="10000"/>
          </a:bodyPr>
          <a:lstStyle/>
          <a:p>
            <a:r>
              <a:rPr lang="en-US" dirty="0"/>
              <a:t>Burials: </a:t>
            </a:r>
          </a:p>
          <a:p>
            <a:r>
              <a:rPr lang="en-US" dirty="0" err="1"/>
              <a:t>Sungir</a:t>
            </a:r>
            <a:r>
              <a:rPr lang="en-US" dirty="0"/>
              <a:t> (</a:t>
            </a:r>
            <a:r>
              <a:rPr lang="en-US" dirty="0" err="1"/>
              <a:t>Hss</a:t>
            </a:r>
            <a:r>
              <a:rPr lang="en-US" dirty="0"/>
              <a:t>)</a:t>
            </a:r>
          </a:p>
          <a:p>
            <a:r>
              <a:rPr lang="en-US" dirty="0" err="1"/>
              <a:t>Chapelle</a:t>
            </a:r>
            <a:r>
              <a:rPr lang="en-US" dirty="0"/>
              <a:t>-aux-Saints </a:t>
            </a:r>
          </a:p>
        </p:txBody>
      </p:sp>
      <p:pic>
        <p:nvPicPr>
          <p:cNvPr id="50178" name="Picture 2" descr="http://journalofcosmology.com/images/AACroMagnonBurial25.jpg"/>
          <p:cNvPicPr>
            <a:picLocks noChangeAspect="1" noChangeArrowheads="1"/>
          </p:cNvPicPr>
          <p:nvPr/>
        </p:nvPicPr>
        <p:blipFill>
          <a:blip r:embed="rId3" cstate="print"/>
          <a:srcRect/>
          <a:stretch>
            <a:fillRect/>
          </a:stretch>
        </p:blipFill>
        <p:spPr bwMode="auto">
          <a:xfrm>
            <a:off x="4724400" y="4293191"/>
            <a:ext cx="5486400" cy="1834876"/>
          </a:xfrm>
          <a:prstGeom prst="rect">
            <a:avLst/>
          </a:prstGeom>
          <a:noFill/>
        </p:spPr>
      </p:pic>
      <p:pic>
        <p:nvPicPr>
          <p:cNvPr id="50182" name="Picture 6" descr="http://files.abovetopsecret.com/files/img/qr51330809.jpg"/>
          <p:cNvPicPr>
            <a:picLocks noChangeAspect="1" noChangeArrowheads="1"/>
          </p:cNvPicPr>
          <p:nvPr/>
        </p:nvPicPr>
        <p:blipFill>
          <a:blip r:embed="rId4" cstate="print"/>
          <a:srcRect/>
          <a:stretch>
            <a:fillRect/>
          </a:stretch>
        </p:blipFill>
        <p:spPr bwMode="auto">
          <a:xfrm>
            <a:off x="6913323" y="1228227"/>
            <a:ext cx="2895600" cy="2171700"/>
          </a:xfrm>
          <a:prstGeom prst="rect">
            <a:avLst/>
          </a:prstGeom>
          <a:noFill/>
        </p:spPr>
      </p:pic>
      <p:sp>
        <p:nvSpPr>
          <p:cNvPr id="50184" name="AutoShape 8" descr="data:image/jpeg;base64,/9j/4AAQSkZJRgABAQAAAQABAAD/2wCEAAkGBhQSEBUUExQWFRUWGBoXGRgYFxkeGhgcFxgaGhgXGBgXGyYgGxojGhoaHy8gIycpLCwsGR4xNTAqNSYrLCkBCQoKDgwOFA8PFykcHBwpKSkpKSkpKSkpKSkpKSkpKSkpKSkpKSwpKSkpKSwpKSksLCwsKSkpKSksKSwsKSkpKf/AABEIALUBFgMBIgACEQEDEQH/xAAbAAACAwEBAQAAAAAAAAAAAAADBAACBQEGB//EADwQAAECBAQDBwMDBAEDBQEAAAECEQADITEEEkFRBSJhEzJxgZGh8Aax0ULB4RQjUvFiFTNyFkOCkqIH/8QAGAEBAQEBAQAAAAAAAAAAAAAAAAECAwT/xAAeEQEBAQADAQEBAQEAAAAAAAAAARECEiExQVEiE//aAAwDAQACEQMRAD8A+LTF/PnysCdzF5ov94FmgOmOhUVjjwEeOkxyJAdzRwRGiNAWC4q8cjogLPSOiZFSI6kQBkraKJWW8YiQXigEARK6eYi6ZtIElLxfLWBgqF18LeQ/mO/1Xz54wF2J9ImX2i6GBOb58rBMz/Pm0KaiLy0u0QHMyoiuasDUWrFwqlfn8wXVxMpHO0oAN/s8UtraKv8APG8GjImsIhxFCIXM1yRBTo3tEaiqVuRWgEWT8eOKpHCaON4agiVe0cUuKhTiKB/N4iiGep7wQTT8ELo1a/ykdCvOKhlE6l2PXWLpm1vCyJb1gqEt+8RTssnekdiuGST3WNI7GojEnIcwFo0cTgA/Kp/Eez2hU4QxNYygJEVIg39Mdo5/TnYxdMoMSCHDq2gsvBHVgIGUuBHI0v6FI1Kvb4fzBRwtJ6dP9xNXrWUlMQiHJvDCBQgwrNSQagjxipioFIs3zxir9I6FVrBBhKFXNYq0Vlqi4t4QWKlIrBWHr/qB9WiJmNpvd9fjxBdTPTpFiinzSIgB3+f6givD5tFMASa+EXlJp86xdErVvnykQy2bzgga7fK0ip0gxSPnhAVwRxQB1ihWRBQmAzUsYKrmrFhOIiiTHVEQXRhid4qmeNoDEhhtOSsUPL+YnaDQ00EJtEETF7G1TB7v6xcLFulIRjoWYYTk0pag29IMB8/1GUjEkdfEPBf61XSJi9mvLAaJCUviBfS0djch2OThs+/2hYSCd38a+MPTEb/PDeBpR0f+Y5a3ioQkCorqd6QPsw9LN1+f7gyU60+Hr4xfshldh89qxIpQyOhrY/PT0g0rDg6H0uXggQQKN+PTxiyVFq1i6Y6mQmtb9PjRZiB+k/f51gZFTevrHatr06xVSYwckPr4naACSFAOB6H9mgy5iyXf7P8APmkERI1JUTesLUzWerhANXI9PGKzeC0dKvIj9x+8bSZLinhV/mgiikMdfmloml4Rgp4SvRvXo8CmYZQuD6fiPRypBFxE7M/P9xeydHnSDXSIiU5949EvAJXcOdzSFp3BR+mlTQV8Pm8NTqzESXNtd9oMmX7w8nhLa+tNdIovCqGh3t9jFZsJhFPnhA1Bx80g9TFSnyjSBzE0+ecAmSYcKNIFNRfygzgSAGr81heaisMTfS8BUC41hpgIEci64pAciR1o5ASJEiQEiRI6IDgi4TFRF0wF5ZaJF5Kvl4kag9FOlMPVurHaBJkk2pDawCX+eFTBUzAQHADWp+Y4PQSTIJYX2Av5QCY+kaJl6UPjT+IEjDEsWceumsRQJMtWX9vLaOrP70/iHZeHCRHVSH0i6hQTC1gfKKi9muKu8PqkBqhtj+9Ov2gJDXPzwi6uBypQFwPnlDKJQIfK4beFpiMxFtqP7+8FUMtutoyConIe5HjAzOBUT8HxoEmUq5+/ynnEEgn48FMmcfbXT3jpnpFSxLEt4CFkuNOkFWQ++pt09oA5Lip8Br49IFKSDVqfPZ4rLlEmvwafOkNLlZLNs7+0VFQn30b8RSWsPX/fX2g68KWdVPX5WLIwzANd71i6YROESVOQ+7Uc+XhEVwtBuMvUG/rDypGzPvoIkvCkBLu5t1p02iazjEn8KUFHLzDwt8tC07CKF03/AGj0wkk0/Y0pW3z0iqpQYP8Ax7fxGtTrHlzwxZNBHF8EXTujq+3QR6EqB6Fz82EVXOcgMdze9mpEvI6x59X0+u+YDqQRcwpN4QsFgM3h5/iPTiUogMCE1HiPGOqKUnc7j+YdjrHlZ/CZiE5immraeUJx7heKamgtejftpGT/AOnAt8rgkvuK9L9b23izl/Wbw/jzrRyNOdwKYkkJGfwvW1PxCkzATAHKFAbkfeNaxlAIiR0pjgMVESYsDFRF8sBdCokWkS3iRqD18xWwcbxzMH8tPn7w6rB+wsft6QSXhgKEBXWPO9OEUIS0FSogDSohyfg2FPA/DCxQ3QwHMqQBrv8APlo4uVsW/f2iyUtEmJ3APl+KRFLdi+zef4+PFpmHOnhQ9NjBUX8Pb9oFnBNUvTbxr82hoCmXVmrb57QYym2/ce0WSPtS9H/fpEMmuorX+IaKJQNK6a9YumXqdPlG8ouEp0toLfaOoTYCtjfU+cNAQH3+H55wYSNw+/wRZAY/mkXyvZuv89IaLSJRqWFa/iOplEqdwwqfm8WTRJLpA3Jb7xZOFWQksUhYzD/IpH6mPdBLNqa2aGgSkvchz+kX6PDKy2UasQ9fQRf+nEsHfXW+pO8cVPolnPWgbx2DfKQCi5ZUopD3aDDBKKnUoAV1reOdsAnMnStHY5iaNtUDyEEwrkczt9629P2i0DXLcskU9/hrAMWluUVLt+Sfm8PzZQSLi9z89oB2LkFqn4bQCyZAuAAfnveKy8K4KqAFvH5/MaKgkOCHNffaFpimBJGXpr/HjAKzVNTQD1rX4YUloJsNLnTb7xbGoJWkFgAb17qrP5w7LKQgkVag69YoUmYcE15iDUl76jWBzsWRQVUavu4NT7eUVVilKUABUkADV609BtBhhMgdVVaD5re3TpEQTBKKU0PNSviQH8YLPZI/fc7A+Hx4FhE7u7lrXHU/Kw/K6JzHc/nQeEKrGxfD0LTVJI0UAxFN/wA7RjTvpx+4qv8AyH4ese2XIUqpASgb6toAB8aFJ0oJUXUHqzC1q12pf94TkxeMrxS+ETEMShw9xXTpAVJrZvX2j3kkPUhtaswv1t+PSszh4WLAjwptaNd2f+bxUlF+m8SPTngct9U+ESNzl4zeDXXMJ/f/AFAWaz32hob0+bRUe/z55xxd1DNd2fqNPeJ2oZjttHFLT8r5RyYAB6u1+rPrDAHtx4V6wO5p6g084tiSmtG6f7JgStLtX4/pAVWW3rF0OxBseh02bd/tFlygwuKCn3q0XMygYlr/ADSAqhGgPpo2l4vLUR18Orn0gQQduvrvDvCeHpxEwy0LSgoSnMVFgTldZSUg2U9GJpq8MNLmbodKebUDxyWkKUADWp1elSSdKPSH/pzhnbLIUc4SSAGYKBBJU4DggZWal3vGLxSSrCIBmNMGZSMoLEs7KOUlnY73iyJaeCVZkt+p2cPQEAnypeOmSK1djpetBTT+Ib4TITPShKypBICQg91L1LA+VRpBJiZcp0gKfMwJIYkUBar9NWMFY0+elKAlVSt0hIdy/jq0a/E+IzFMvKJYSlOdQbmSkBwkGoLhWuu8L4vABTLUWDlgBXOssFZQXJqB+xtGijgypuVKymWnkUe0chUtTglKbFTAsFNURc+M2/S6cAtQCsqiCLFttOscxPDiQMvIrMnLzFyRUuCGIqKU0Lx7HjnA5MonspoQAgshS1ZuU0Zi4qwro2seQ4RNYTFTVKWpDBNTVVCtIc2IBTb3ESzCcthjjksYdIStaFzFBAVzOpIUSwCdndgGtC2HOTbMKlSiGZzlLVSxZ6gihisrgypv94zAFrJDAqK8mWgMtQ5LJNTdxV6PcJ4GUrEwpyrKQC7qSNAGN31p94YuspElSwDdLsKl1AE2JsX9AGu7NTEolf5EsKOGc0SHq7CNbF8CmqCwGqvOlRJDEWAS77UNmHSFcbg1litaQUvUXfp67aDaGxWGqYpSySakufO7+9Yk2YUDMr9TFApVw7/PaHZckKUyWDsly9XLEV0Zj5iM7G4fmWHC8p2oebKDzswKiaXu7QQthZBUtyToSTubg6UH2hsp/tEGhSTmUBdJIEsJF3Y18o05OD7OQl+zPMxN1FShdrkBgAWFTGXjppUEoAoVBSjS40DGocDXWKQDByMrFnP6Rqbh38CdKxZlKX162N38vwIOEEJclurVL6Pep+1o6vCOQHctfclnLdLaijvEUrIl0d7E5lE3OvUOXoKlvOHMPimLVdnNQGdmfTS33gWPySwhAD0NAbqu/wB4AlSgE0q++pq56/gPAaOKxhWpSsrA0Dmgc6OC4sPzCOdSnsxLnK5DuTQnR3gyUggsoEAPm3L0YHSnsfGDzkE2BFRQsTQCpZgPgiUcVJoc1Grf2tswiKWSAAkDodLMA/3O94ujB6qLlyW8hR9LfzBgU5izVr5aOoNoNImgCwA1UgAbsfPremkSCJlFSiRtVmFff4Y7HXj8YoSlkGnpvFlocU+btBOxCn2Bb1+8dlSU5mWpndj4NV6Ujk2UmE16Db49oWmffbzPq33jUxfDlJD5g22928/msIitQWFi+7tb394v1AsxGnrfce56RMgy5ioXs/Nu5G3Xxi6pL6vboPE08N/OOS5TVe1aH0tb+YoBlPnvp/MEMomjh9tBe+2gc2gkqUb06qNrB6XNYItNQw1I8nroIRWz9E8Nwy8NMm4kqXOQVpVLCggIyktaqnAd3asJ8aTkXnlyuxSQAkjMyqOFKzqL9CNgYz57rKieZzUkO4PS5/nrBeE8Ynz0GQhUoykqSMys+dKFEEpQ+lCPVumrdYkylkKYTUye0TMAC82YhSVLUM6UZSBkKQSGSC6mJIEanHMRLmgEEIK0hGUAMQ4YFI7wFBViGDWpsp4LJGZTqTmYKL1ypdmKgbvA08LwyFhImgZ+ViUZiXDByqum/nGJy1rMYsgZZ4Kk5BkzAF6LBtmNFPcHRqiNTDYoLWrMElLBJmCqnJ5spch0unu0fV6gi+CEJWgKyJX3qEEobuJaqQdSKl6xkcd4BilCXLkSyEOklaHcBNE0LNd6EuQIsulbmBwkozQrMlwGypYHu0URmpYG5LnSM/iUtS1y5eHKjKU39wVSQCxQCCc5UpWutDQRt8P4TMCMxRMCu9nVVROhKnFfT9oHi/pGeuXLCE5QVHMjMlCClQVmGUGqlOHJc0vDfUrC4RInFUybiUzFze1KWWpKkJDiqcxymxAIpTV4ZxnGlYeVMUZaUpTlFSnmK6hCClwVNVnFI3pf0hiFKl5gnKnMFMoAEK0y6sQkgvobxTF/Q0+mdUlKc6coUHDswCrZnOhO4rSH03GbwniM+aUsAnMHUkAKCUgu8xTtm6A0e50X4lxJYXlzd5yEMzgGrqsDUUap2j02C+lzJzCZOSFLUogEBID3TLGawJdusYi+FK7RMyYaIK0AkDKSQotRzXKmrM+0PCUpKlzFIWubNUyQohgaAObCpisvhqwkKUrvAunOM2UkMovQFgXHXo8D+oJ0zEIEvKtBJaWtACUkouCXckOCWy3G0bvDeHlLoKUjKElZcBCKCpzNT3Yg2MMXWCZwPKGyIABypqwL1et2qToWgCTrkBcsNHclWaner9qbjN+qMZOTijPSCiUFiUClw7JBLuASWLPY5aUaN1EtKkBQCiGCqA6EMTsGNPGLZiS6z5qFqGrijtR/DwY+R6RfCSAEA6t7kaal9nq0MYIGUiZJGZSHUz1Ke0GYgkM/3qN2gSpZoKk5t7ubBLX9r0AiKFipYUzs6epv10tsPZiaS8SrK0oFSmagOmYmoswr5x3tw5CgC4AKjej1e1Ro1YFJYKUSopABVy1cGoSd3Oj0AraJigKCUkKVzKB0ZqvrZh128oJwkqX2hIAZiD/5GoQLO4G9xSOTaliGSKhxXKzgt4F3L3iIndmUiUKl7OSGLu36ba1beKiYJCUKYgsk0qbhwQ2oc0Jax3hjEYhRUMrX+4Le+nrFZWFcBYLs7l6l03oKF2PwQOclUxWWWnMad0vehzdQK03F4iiMS4Ksx1Zz4Wvf3gqUINHzHQA0fx3/AJjimqj9RcKYEtqxOlxTxhpOGWEgoGRJABL8xYAcpFBqwG/nEF8JNIBowpSo8y79do7Ahw8kWcaUrbr894kb4/GL9eqX9MyOWigSSkglqmxP7DrEH0RLUFBM0ukC4BD7Kato9DJOYkl1ZSzqGrB/C9RF14T9KEuSHuUhnrzXesc2dfOuI8HmJIC0kAGhAcG4eMuZhFJSXtU+pb8Hyj6mmSEpypQFJZwah+pp5wBXDJawVFAIJe7uTRn0roIrXZ8yKMr2BoKpJ9KM+38wKcvKnmNSyQAHq9Ng7/vHtuMfTSQpOVC0pU4KmdKS4AcDmbqLNGbiPpadKYCWVEcws9BVhf2MVZZWDJlMUg3U+UXU4q9mDAE3g6OETVUKQ+7uweh5X9I7h5nZzFKbmygEq5iMqi7A/wCVK7iNJM95QWqarMVEGUkZSASQFdpUENezEim9XQJHAUoT/dWC2gDa6uS8JYjDILuqXkTy0LqZTkOVUDU9HMbGKwUsJStJcr5jmdRCctWSkOVApA836xjcT4SrIpIIQpQcEmtTQFi6T0/5CkMpsoHDTnJM8JSFKOVI7wZVCrTTaoMBmSCmfLxMsJUqXMHfJCWPKDlBFUqrQ123e4SAykK51pSmqic2di4U5ct0ppvA/qGfMl4fOkBai70BCQ7rYDQEd61Ifp+Pa4bjeJOIKBLQiUA5mKcqW4oEpYAdbs94NifqSYMqciA5CMxWxuxYZdsxZ9IrwiRKmYJMwqBmzQlecFwkqbkYmqUmn4jz0ySozlVC5iRVqgGqQ6U2vej+UZsSY0+I8dnBbJYtuSC4LEbUqzm8dk/U09KCorQA2bKUEnShzEMfEjesY6MIqZmUZrpSQwcDOo3J/wAnZmTcCsZuF4pOm4uZKKVlJQErSAyXaoUbqAdmJZvWE4xa9vI+rsRlD9mDlCmyPQhRHcJfu3H7GFMd9czVS1ibJlTEsC1TQFJzZWNrhzUi9DC+OX2KSJYKCkJdRAACUHMGcM+gAGphZMxIkqmTM5XKBKkoDsCXCjWlDmI0dTCLqdYZOIXOBWXWo0K1MASC+RNxau1BCPCsWStUsSzlSpVSocuaoS5oWKsxOjhtotIH91lkhC0oUlLZUJIulTUBWNGApuILIl9mpSc6S6mHeKlP9yze0XFZ2Ow/YSCrELOJWWTlRLKQlCgy1Zm/7hyh2YXNTG/wLCj+nKUZkSlBQVLyLYhVCCVmr+O0Zs+clwy80wcvmP1FqUfzqKwY/UM3ItOY5VPlCQDn3BNMtB/EDGXxfADEYhQUVdjLOf8AuMDnUAwASKpGg/xDPWNHiAErllJKSVnMoKcEtlDVHLdn9IGoqVSjHKXABUwsMxqDu19YClytir9JNCAX8SK+A/2vqqSJqUqypdZHMpIdIOgJIqz7NYWhJeIVMmJCEg5mBZnaqlCWpTkBg+YvQB46paQFMXzVJqzed7N5ecAQkg1YGrOUvUahzpvvaAFiZWVbGpToe6Dblro2p1gqAQoKQcqiCgEAVzAggeVHfU6FozsRi05A4zaEDldQqQ6tWp9nhQTZs8VCgguHQnNcsXLHSzNa9KsS1qy5ZTMUsHTITmoyWcKW9QGDgU+0c/olKT/bSavzMQHcDMgqqTSlNa1pDnDcNh//AGUFhQgJY0NlFRzetLNrGipKshaXlyjvEEJSwDOtTJ83iaaVwmHWEkqASkABLi5AvzVJfUn0gsuesoUmWskkM6RyvX9QpX3a8ZuHYzgkzpazWg51AO/6HAqb7R6RMmalIEuUgClFmhFSaaXuSfCsZNZ44WcoTKQWypfMrvLsq3dS7UHvWLz+HzUsqbNyh6JBchzUE0ASBdtBGghU8ZquSe7TlfuCwNdCYp/0BS37SYS9TQMNKa0bQ6HWASwS5ClqdJXr3mS5pQOz0alvtI0JP0vJR3vBwjMdCxy618PZ5HXj8Zr6EpXZodawGSTVg7XJsEi0ZXDPqNU4JCJaihSUq7T9BJBdIbVKgx0jknh+YZFrKgUsEAMAglhYk8wY1MaPC+BJQkpZkgZEgFgEioAAt43Mc56xcclAsErZyNO6G0Fi0ZvA+FT0Lmf1C0qSCVSlIcM7ghabEihB8ekekxEgsGSKGr1pqB1jN7NC1OAeQkEORzbM+3rF64jsicCShQJDAhZbKrfShBhlXDUA5sqSXzWDgmhIpdoyxikJOUhSXJCUlJDtUmtCHMO4ZZIqQS/NWjtQAaRrBTGcCw87vJ5tS1XG8eYxX0ioKIlkKAtZxqHp+8etAWaHI4IJ8K0Das0GlCWt8oscpO5Bc11r9omau4+bnCzZLKOZRGZyyUpqDQHKSK0Yb6xn4Thg7TtFVQEsxJAd8yls/MXN9SNY+gcU4/hJeIlypkyUmaC4ClZcuYZXchrEiu8UxXBJE1K1UAJCQtBGU5u7lymtS2heF1qcnkMLgQJqlJAIXVzQBgAwoHDbveKDDKPIlg4TmJL6kKSHDVFz+I1ZmClSlELUVZQeUAPRQq3iAfWNEfTsuYCZalJpbTmuQoMX+0Za7PF4vg8sp/sKXKyIORQUoICswZ0lwpJfQa6uAEfpnErnzpgmJrl7OYBZbKq/iatH0Y/Ri0yx2agVAAMpIIbW7gnV2uHjIwn0gqRNXMMshaiCwBUkFu8k0ckgEu8W/PTtKp/01RxS+zBSTlJOaistQGFaEs256wlh8AcCShGWZ3llqqTcmgNXUzE1rrpo4uRNM9KhSh5QkVLOFFZGZgHOV2frEErKCtQD35SVEgClabdbDymzB3F4GZJlvMKEu5DqCiTeoBtepswjMWJaJBlluzUD2iTyhWYuWUOahcuaVNLM8mX2yEmWkI1qaux/eKHgOZKUrJL+4br5e8FZ+YqDqpyu+jtlG7EhizUa5eFFhkmuUsUlSS5Ygkg3Ls1qlusbB4Qo1Wr/AMQT3fR28KfjuC4ekJolTsHLuCzmhYHV+jecXVYuHljKVKDKAzZUgFy/MKlgXoAHvDK5Sky08pccxDEM+jkXI9Iex2GUMmWWHDC9BlZgab3v6VjOn8HnKIUoBBUCGUp1DrW1HhqBTJprmUA7Nk0cNfq5bSg3gWIypDnNmTdwdWZiSBX0p1jSwv088vKtJU3MwoC3dDE2FPSNKXwRMtNVJRWrl6bOpyz+sQ15dEta1ACXl2LAioLUBrQirg+kK/0E4qy9mwa5UHYXLJrq7kv46exw+Fzd0qSST3iaBRe51G0FHDkhSSsBRTbxI1csOWGo8pgvoqU7qPaL/wCZLA1elA/TSHMf/ZyiXKXPOYEnMyUmxDqBJNwWDBo9YmQqakZiApnFiRcA0ppCOPkdkklR5QX0A6m93be3WJtCeBwIUApSZctgzOCX2KiHJ6kfznfUPBBNUh5q1peqCzUaqmSMxJJJKoeEwzA0tLITzLzVLValBXTr4RsI+n3UJk3NmqpiQRUXWh2a5c7dIDF4V9OoljkyhixADko0ctfM/Sg1EejwfDwkOR6gevr94tw6UEggSmfLdrt67Fv+RaLTlTVM2XKXdu82mXTq/vu+osqWASykBzUul+UE6eZ9d4omrMQ6SR+qrNajWIrAxgWSCVKN6DQuQ1NPtWsaGHw2UtUX3Opu94IHIWpJDICWDB2LihdnLEnXoIkOolpQrlOVRGzEh+un5jsb4zxi1pSZIzPqdYcUAGHvFEynDj0gktL0PlF64m66hbuN6QKfIGgALv6bx1EvmY6wlxLGlEyXJAB7Yrc2KUoS5Pqw84vmHq3EMDKmpyzA4BcXcHcEWMZ2IlKksZRKsxCQCe7fmrcxpol7UDwjPxTHLmcgtRqdBE1WJxDCYtKZis3aZkgMCEGWRZaaVI6mrRv8ISEFIUDROULJPM7FRUk2JMU4inOjKCoKBSUqF8wIIcah7jaJxScUyVBwFFB5nASFMwLq1feEo+D/AP8AT+KpxHE5ypasyE5UA6EoDKbo4MIfTqMSqYlEqZMlJzZnClJGZKSp2FCthR+kez+nvocKxWeYBiAaqUgJTLlroSOWhLuwFLR6vFfS0yfjBMX/ANlCc2T/ADmsQM7aAHTZoXn+RZxy7SXCsLJWjJLJMxQM8KJJCwCcxK/1VIHjHr+EOpEvlylgVDZ9IV4bg+zRLlMEhLsWshxm8HNQNo9FgMOkWOYE96McZ6vKm5KmGg0rDAkv1iDCBVDZ6+VveGwI745MzEcElzO8kfPCM2b9Gy6ZCwFMul3o1o9KYqBEyLteOnfTPZJZKApLk0d6ly7xnYfDKVNJUlKZZAy05sz8wIG35j6EpNI89xfhIBK02aouxNHA26dY53h/G5y/rBmyaEUNCRpUsAG/xuSYrg8GHyk6XNB6bnwgsqcCopYuNS2lKAVblzXNG3gEy+ZIJSQFORWqTUAjQF/xWJjUpYoTMOZDEOWNCNQWH/xufDpHf6DISSt1gKIoGDhPMXqQ9NL+gcPjF8mZKBlCipg+UKqywHAJFQk3UXjQ4c8yXmL5shD5SNASAakpeuoIhi6sJYQWDqIag0zG58A5a5jJ4nw/MsCc+hSU2ORRLEtowJGtaPHoJGGZ2qpi5cs5ypBdVyBR6QligkqKRc5FihIqwL1qpSbaAPesTE13DYdyKUobA1v+T5+cdxuEOUAMl6Ozlz3de6966Q3IQycv6gpnqDSzlmsGJ8toupICszA1NTozFRAFSkKHTxi4azkYYCoBLKfvVoC9rX9N6RJnCAUNlHeJcMWL6O+vysNJmFSeflQwd+6AxplFXDA9PUg2Jw7kgmoc5XqAVAkE6Eli4ZhSl4mJrO4dgOzBKapIKnu6gSDbvVB8yprwaYorWoLqHsk0YNQsaqd70bSNEcPZLJ8NWoCbHQOfaK4vAOkJSSHOYkUJCWLU3187RcNARhqkpBeibbPU6ajyGtoipAKnuFJuLBiWY7sfaGpCWSACklkjw6s9msPCBzFNmRUlLF2YKzWYnR2frTeBopyigYbefweoguZJDU6v40qRuLQnJKmawzHo4ILNWjBq6l2tDErD2USHAPqfsKQSjS0JUbB6v+HiRMJNdyAftqemt/OJHSVmsr6V48qcqez5JcwJBIFSzqCSLpB+Uj0vbOKbPGNwXhsnDSuylE5QSaqc1LmrdY1ZKa3izl5iWerTK1F4zsRLHaImHvISsA/+bOPYRpOPOFOI4QTJZAN7F7M8c74sL9qSSoFmLAb9R4ftCeD4ae1clyDSurVJ3JMMYuZkSklwlIqRoBd4XxvHBh8DPxKWJEszEPYkihiTNaspjhONzrmID5pSyg+Iq7+YjK+rlpK5UqYHQsu5AKQQbrH20eKcF4rLkYKVMSrtJk9YCXNVrmF1qV/+ifBobGE7VSjNOYgkk1FCQyfCG/izxqcKwaUyEsA1w1B0YD2hzCIdJzXb32ESWwSALJttWDyUhnI0BOzxtlkcTcJUo6A29mjS4HhcspCToAD5CvvHZuHCwUmyiBDYSZZoHTfwhOOeluzDoEQmOIWCHEdjbCRUpixjkQQpcQDEpgyHF4rNhR4vjijJnpoBL7NSk6MUgkpDAlsoJoAzC5MJJwizKSgd+bLzBdGRyhg2UILOKKLmpj2eNwaZqcqw48SPtHnf6KSc8oSw6ppcOcyXS4WMo5bPcMNdIjekpMtASoJll05pZWSS8wJSHIA7pYOvTK0N4RQWgpBcZQxzFzQElR0TY00IpDs5BTMlpzZ0kMSEgZVMQHNaKdmr4wvhMMAZYK0hbsyTRSZbuA7tVQJD6MbRFLn+5l7MZnUpKlD9JCRzd2+ZuWgAd9ovhsLlnDMwWpwQk6B8iiWqogHwZW0GypA5UshShMJVRszqcgj9SwA3/K0NS0IUr/lmBJD3SO65agBPL1O8AlOmCUlc1VQwCEAAEVomt8yua3rHeJ8QEsSnupSUMAVmocm1B12byPiUBgo2BCgSKUKmIDVZLnfux1OdUsFLBegKnAJoSojvFns1YAEnDkqWAxS5UpQBdmCUpSW6VIOh8DbCSClkqDvdRLlRKSpZUdrD7UgyZauYXd8tADldi/3oNo7JBTmPNTL+kWYVpqK9BWAWlyJjpqzZgQ5AqoFR6sBlGlYLPlkqILkKdIF3cPfQNemoqIYVNOckuEpCUp2LuTpStPSBqmEzilNkparM5JJDg3ZnHh1iYKpd8qRbKDYBsunhTTVoUw+IzqCk8wKcxb9JKiE8z3ABTTUGsNY09wJISlSjmq6iWYgWYBIJJvQAbwD+kKVISg5QhQbQKlhOUJL3VnINB96zAZblRa9GFOWwzX0r6QTDI0oQ4pfugXrViH84FRE3tWUVGWAsBylKQTUMGJzK6FnLUjj8quzIUCUgGrEkhnIuAlhT8wD4mA2D00AatvtEiuFlAlRFqB9FMlLWa1feJHSSsX68rxHh6paQpE1SWckXBcU8wdYzOE/V85YmINFJLZh6PlIp4PHYkcesdXq/pnjqsVhUrUnKXUKF+4SPdo18KgHz9rxIkdc+ORLjqXlKFqfcRhSMEJ3D1YdXdmSP/rmGg6GsSJGLP9Nb4+MyOKzUT8PKSsgSZhCT/wAgpipuoDNH1Ph3H5pJUSlnsBsco16PEiQ5yLxrQ4X9RKWlMtSQc7gkEhr19o9Xw8OjIS+Us+pGjxIkOP05NeTLHoYMU0aJEjs5oIhESJAcJgOYvEiRcR2Wu0XmRIkZ/AtNpGbRKqCqgVE9RlH7x2JBVOHYQ5cyyFrJzk5QBsAkVYAdd4GjDJCjOasszGGrKDrGY2cgaWDRIkRdJrZSp13ASAp6jtUgkp/xYpDDeNDD4YOWOnw1v1e5jsSEi2kuK4XNMkByEiaFEA3JlrKX6JIBA6Roy5eRLDSm1SWenrHIkJ+l/AcElwnfLcbkOTWvk8dnzmmBIAD0dtGNvQRIkPxSa5p7TTLmU4uT2YRlYmwqXAFd4rh5QBWFc3ZzFIS1GCk5lGlcxdnfSJEiF+GOxCVJ3UKkX5HI3/2YJLk9qouSEoKgQLqcf5fp0qA/WJEgi39Q8vMAEsjMB0D8tG0gHDuHIQezZ5a8ystaFRzFjs5JaJEh+m+HsZhxLDupiQAAQAKGzDYAeUciRI3jGv/Z"/>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0186" name="AutoShape 10" descr="data:image/jpeg;base64,/9j/4AAQSkZJRgABAQAAAQABAAD/2wCEAAkGBhQSEBUUExQWFRUWGBoXGRgYFxkeGhgcFxgaGhgXGBgXGyYgGxojGhoaHy8gIycpLCwsGR4xNTAqNSYrLCkBCQoKDgwOFA8PFykcHBwpKSkpKSkpKSkpKSkpKSkpKSkpKSkpKSwpKSkpKSwpKSksLCwsKSkpKSksKSwsKSkpKf/AABEIALUBFgMBIgACEQEDEQH/xAAbAAACAwEBAQAAAAAAAAAAAAADBAACBQEGB//EADwQAAECBAQDBwMDBAEDBQEAAAECEQADITEEEkFRBSJhEzJxgZGh8Aax0ULB4RQjUvFiFTNyFkOCkqIH/8QAGAEBAQEBAQAAAAAAAAAAAAAAAAECAwT/xAAeEQEBAQADAQEBAQEAAAAAAAAAARECEiExQVEiE//aAAwDAQACEQMRAD8A+LTF/PnysCdzF5ov94FmgOmOhUVjjwEeOkxyJAdzRwRGiNAWC4q8cjogLPSOiZFSI6kQBkraKJWW8YiQXigEARK6eYi6ZtIElLxfLWBgqF18LeQ/mO/1Xz54wF2J9ImX2i6GBOb58rBMz/Pm0KaiLy0u0QHMyoiuasDUWrFwqlfn8wXVxMpHO0oAN/s8UtraKv8APG8GjImsIhxFCIXM1yRBTo3tEaiqVuRWgEWT8eOKpHCaON4agiVe0cUuKhTiKB/N4iiGep7wQTT8ELo1a/ykdCvOKhlE6l2PXWLpm1vCyJb1gqEt+8RTssnekdiuGST3WNI7GojEnIcwFo0cTgA/Kp/Eez2hU4QxNYygJEVIg39Mdo5/TnYxdMoMSCHDq2gsvBHVgIGUuBHI0v6FI1Kvb4fzBRwtJ6dP9xNXrWUlMQiHJvDCBQgwrNSQagjxipioFIs3zxir9I6FVrBBhKFXNYq0Vlqi4t4QWKlIrBWHr/qB9WiJmNpvd9fjxBdTPTpFiinzSIgB3+f6givD5tFMASa+EXlJp86xdErVvnykQy2bzgga7fK0ip0gxSPnhAVwRxQB1ihWRBQmAzUsYKrmrFhOIiiTHVEQXRhid4qmeNoDEhhtOSsUPL+YnaDQ00EJtEETF7G1TB7v6xcLFulIRjoWYYTk0pag29IMB8/1GUjEkdfEPBf61XSJi9mvLAaJCUviBfS0djch2OThs+/2hYSCd38a+MPTEb/PDeBpR0f+Y5a3ioQkCorqd6QPsw9LN1+f7gyU60+Hr4xfshldh89qxIpQyOhrY/PT0g0rDg6H0uXggQQKN+PTxiyVFq1i6Y6mQmtb9PjRZiB+k/f51gZFTevrHatr06xVSYwckPr4naACSFAOB6H9mgy5iyXf7P8APmkERI1JUTesLUzWerhANXI9PGKzeC0dKvIj9x+8bSZLinhV/mgiikMdfmloml4Rgp4SvRvXo8CmYZQuD6fiPRypBFxE7M/P9xeydHnSDXSIiU5949EvAJXcOdzSFp3BR+mlTQV8Pm8NTqzESXNtd9oMmX7w8nhLa+tNdIovCqGh3t9jFZsJhFPnhA1Bx80g9TFSnyjSBzE0+ecAmSYcKNIFNRfygzgSAGr81heaisMTfS8BUC41hpgIEci64pAciR1o5ASJEiQEiRI6IDgi4TFRF0wF5ZaJF5Kvl4kag9FOlMPVurHaBJkk2pDawCX+eFTBUzAQHADWp+Y4PQSTIJYX2Av5QCY+kaJl6UPjT+IEjDEsWceumsRQJMtWX9vLaOrP70/iHZeHCRHVSH0i6hQTC1gfKKi9muKu8PqkBqhtj+9Ov2gJDXPzwi6uBypQFwPnlDKJQIfK4beFpiMxFtqP7+8FUMtutoyConIe5HjAzOBUT8HxoEmUq5+/ynnEEgn48FMmcfbXT3jpnpFSxLEt4CFkuNOkFWQ++pt09oA5Lip8Br49IFKSDVqfPZ4rLlEmvwafOkNLlZLNs7+0VFQn30b8RSWsPX/fX2g68KWdVPX5WLIwzANd71i6YROESVOQ+7Uc+XhEVwtBuMvUG/rDypGzPvoIkvCkBLu5t1p02iazjEn8KUFHLzDwt8tC07CKF03/AGj0wkk0/Y0pW3z0iqpQYP8Ax7fxGtTrHlzwxZNBHF8EXTujq+3QR6EqB6Fz82EVXOcgMdze9mpEvI6x59X0+u+YDqQRcwpN4QsFgM3h5/iPTiUogMCE1HiPGOqKUnc7j+YdjrHlZ/CZiE5immraeUJx7heKamgtejftpGT/AOnAt8rgkvuK9L9b23izl/Wbw/jzrRyNOdwKYkkJGfwvW1PxCkzATAHKFAbkfeNaxlAIiR0pjgMVESYsDFRF8sBdCokWkS3iRqD18xWwcbxzMH8tPn7w6rB+wsft6QSXhgKEBXWPO9OEUIS0FSogDSohyfg2FPA/DCxQ3QwHMqQBrv8APlo4uVsW/f2iyUtEmJ3APl+KRFLdi+zef4+PFpmHOnhQ9NjBUX8Pb9oFnBNUvTbxr82hoCmXVmrb57QYym2/ce0WSPtS9H/fpEMmuorX+IaKJQNK6a9YumXqdPlG8ouEp0toLfaOoTYCtjfU+cNAQH3+H55wYSNw+/wRZAY/mkXyvZuv89IaLSJRqWFa/iOplEqdwwqfm8WTRJLpA3Jb7xZOFWQksUhYzD/IpH6mPdBLNqa2aGgSkvchz+kX6PDKy2UasQ9fQRf+nEsHfXW+pO8cVPolnPWgbx2DfKQCi5ZUopD3aDDBKKnUoAV1reOdsAnMnStHY5iaNtUDyEEwrkczt9629P2i0DXLcskU9/hrAMWluUVLt+Sfm8PzZQSLi9z89oB2LkFqn4bQCyZAuAAfnveKy8K4KqAFvH5/MaKgkOCHNffaFpimBJGXpr/HjAKzVNTQD1rX4YUloJsNLnTb7xbGoJWkFgAb17qrP5w7LKQgkVag69YoUmYcE15iDUl76jWBzsWRQVUavu4NT7eUVVilKUABUkADV609BtBhhMgdVVaD5re3TpEQTBKKU0PNSviQH8YLPZI/fc7A+Hx4FhE7u7lrXHU/Kw/K6JzHc/nQeEKrGxfD0LTVJI0UAxFN/wA7RjTvpx+4qv8AyH4ese2XIUqpASgb6toAB8aFJ0oJUXUHqzC1q12pf94TkxeMrxS+ETEMShw9xXTpAVJrZvX2j3kkPUhtaswv1t+PSszh4WLAjwptaNd2f+bxUlF+m8SPTngct9U+ESNzl4zeDXXMJ/f/AFAWaz32hob0+bRUe/z55xxd1DNd2fqNPeJ2oZjttHFLT8r5RyYAB6u1+rPrDAHtx4V6wO5p6g084tiSmtG6f7JgStLtX4/pAVWW3rF0OxBseh02bd/tFlygwuKCn3q0XMygYlr/ADSAqhGgPpo2l4vLUR18Orn0gQQduvrvDvCeHpxEwy0LSgoSnMVFgTldZSUg2U9GJpq8MNLmbodKebUDxyWkKUADWp1elSSdKPSH/pzhnbLIUc4SSAGYKBBJU4DggZWal3vGLxSSrCIBmNMGZSMoLEs7KOUlnY73iyJaeCVZkt+p2cPQEAnypeOmSK1djpetBTT+Ib4TITPShKypBICQg91L1LA+VRpBJiZcp0gKfMwJIYkUBar9NWMFY0+elKAlVSt0hIdy/jq0a/E+IzFMvKJYSlOdQbmSkBwkGoLhWuu8L4vABTLUWDlgBXOssFZQXJqB+xtGijgypuVKymWnkUe0chUtTglKbFTAsFNURc+M2/S6cAtQCsqiCLFttOscxPDiQMvIrMnLzFyRUuCGIqKU0Lx7HjnA5MonspoQAgshS1ZuU0Zi4qwro2seQ4RNYTFTVKWpDBNTVVCtIc2IBTb3ESzCcthjjksYdIStaFzFBAVzOpIUSwCdndgGtC2HOTbMKlSiGZzlLVSxZ6gihisrgypv94zAFrJDAqK8mWgMtQ5LJNTdxV6PcJ4GUrEwpyrKQC7qSNAGN31p94YuspElSwDdLsKl1AE2JsX9AGu7NTEolf5EsKOGc0SHq7CNbF8CmqCwGqvOlRJDEWAS77UNmHSFcbg1litaQUvUXfp67aDaGxWGqYpSySakufO7+9Yk2YUDMr9TFApVw7/PaHZckKUyWDsly9XLEV0Zj5iM7G4fmWHC8p2oebKDzswKiaXu7QQthZBUtyToSTubg6UH2hsp/tEGhSTmUBdJIEsJF3Y18o05OD7OQl+zPMxN1FShdrkBgAWFTGXjppUEoAoVBSjS40DGocDXWKQDByMrFnP6Rqbh38CdKxZlKX162N38vwIOEEJclurVL6Pep+1o6vCOQHctfclnLdLaijvEUrIl0d7E5lE3OvUOXoKlvOHMPimLVdnNQGdmfTS33gWPySwhAD0NAbqu/wB4AlSgE0q++pq56/gPAaOKxhWpSsrA0Dmgc6OC4sPzCOdSnsxLnK5DuTQnR3gyUggsoEAPm3L0YHSnsfGDzkE2BFRQsTQCpZgPgiUcVJoc1Grf2tswiKWSAAkDodLMA/3O94ujB6qLlyW8hR9LfzBgU5izVr5aOoNoNImgCwA1UgAbsfPremkSCJlFSiRtVmFff4Y7HXj8YoSlkGnpvFlocU+btBOxCn2Bb1+8dlSU5mWpndj4NV6Ujk2UmE16Db49oWmffbzPq33jUxfDlJD5g22928/msIitQWFi+7tb394v1AsxGnrfce56RMgy5ioXs/Nu5G3Xxi6pL6vboPE08N/OOS5TVe1aH0tb+YoBlPnvp/MEMomjh9tBe+2gc2gkqUb06qNrB6XNYItNQw1I8nroIRWz9E8Nwy8NMm4kqXOQVpVLCggIyktaqnAd3asJ8aTkXnlyuxSQAkjMyqOFKzqL9CNgYz57rKieZzUkO4PS5/nrBeE8Ynz0GQhUoykqSMys+dKFEEpQ+lCPVumrdYkylkKYTUye0TMAC82YhSVLUM6UZSBkKQSGSC6mJIEanHMRLmgEEIK0hGUAMQ4YFI7wFBViGDWpsp4LJGZTqTmYKL1ypdmKgbvA08LwyFhImgZ+ViUZiXDByqum/nGJy1rMYsgZZ4Kk5BkzAF6LBtmNFPcHRqiNTDYoLWrMElLBJmCqnJ5spch0unu0fV6gi+CEJWgKyJX3qEEobuJaqQdSKl6xkcd4BilCXLkSyEOklaHcBNE0LNd6EuQIsulbmBwkozQrMlwGypYHu0URmpYG5LnSM/iUtS1y5eHKjKU39wVSQCxQCCc5UpWutDQRt8P4TMCMxRMCu9nVVROhKnFfT9oHi/pGeuXLCE5QVHMjMlCClQVmGUGqlOHJc0vDfUrC4RInFUybiUzFze1KWWpKkJDiqcxymxAIpTV4ZxnGlYeVMUZaUpTlFSnmK6hCClwVNVnFI3pf0hiFKl5gnKnMFMoAEK0y6sQkgvobxTF/Q0+mdUlKc6coUHDswCrZnOhO4rSH03GbwniM+aUsAnMHUkAKCUgu8xTtm6A0e50X4lxJYXlzd5yEMzgGrqsDUUap2j02C+lzJzCZOSFLUogEBID3TLGawJdusYi+FK7RMyYaIK0AkDKSQotRzXKmrM+0PCUpKlzFIWubNUyQohgaAObCpisvhqwkKUrvAunOM2UkMovQFgXHXo8D+oJ0zEIEvKtBJaWtACUkouCXckOCWy3G0bvDeHlLoKUjKElZcBCKCpzNT3Yg2MMXWCZwPKGyIABypqwL1et2qToWgCTrkBcsNHclWaner9qbjN+qMZOTijPSCiUFiUClw7JBLuASWLPY5aUaN1EtKkBQCiGCqA6EMTsGNPGLZiS6z5qFqGrijtR/DwY+R6RfCSAEA6t7kaal9nq0MYIGUiZJGZSHUz1Ke0GYgkM/3qN2gSpZoKk5t7ubBLX9r0AiKFipYUzs6epv10tsPZiaS8SrK0oFSmagOmYmoswr5x3tw5CgC4AKjej1e1Ro1YFJYKUSopABVy1cGoSd3Oj0AraJigKCUkKVzKB0ZqvrZh128oJwkqX2hIAZiD/5GoQLO4G9xSOTaliGSKhxXKzgt4F3L3iIndmUiUKl7OSGLu36ba1beKiYJCUKYgsk0qbhwQ2oc0Jax3hjEYhRUMrX+4Le+nrFZWFcBYLs7l6l03oKF2PwQOclUxWWWnMad0vehzdQK03F4iiMS4Ksx1Zz4Wvf3gqUINHzHQA0fx3/AJjimqj9RcKYEtqxOlxTxhpOGWEgoGRJABL8xYAcpFBqwG/nEF8JNIBowpSo8y79do7Ahw8kWcaUrbr894kb4/GL9eqX9MyOWigSSkglqmxP7DrEH0RLUFBM0ukC4BD7Kato9DJOYkl1ZSzqGrB/C9RF14T9KEuSHuUhnrzXesc2dfOuI8HmJIC0kAGhAcG4eMuZhFJSXtU+pb8Hyj6mmSEpypQFJZwah+pp5wBXDJawVFAIJe7uTRn0roIrXZ8yKMr2BoKpJ9KM+38wKcvKnmNSyQAHq9Ng7/vHtuMfTSQpOVC0pU4KmdKS4AcDmbqLNGbiPpadKYCWVEcws9BVhf2MVZZWDJlMUg3U+UXU4q9mDAE3g6OETVUKQ+7uweh5X9I7h5nZzFKbmygEq5iMqi7A/wCVK7iNJM95QWqarMVEGUkZSASQFdpUENezEim9XQJHAUoT/dWC2gDa6uS8JYjDILuqXkTy0LqZTkOVUDU9HMbGKwUsJStJcr5jmdRCctWSkOVApA836xjcT4SrIpIIQpQcEmtTQFi6T0/5CkMpsoHDTnJM8JSFKOVI7wZVCrTTaoMBmSCmfLxMsJUqXMHfJCWPKDlBFUqrQ123e4SAykK51pSmqic2di4U5ct0ppvA/qGfMl4fOkBai70BCQ7rYDQEd61Ifp+Pa4bjeJOIKBLQiUA5mKcqW4oEpYAdbs94NifqSYMqciA5CMxWxuxYZdsxZ9IrwiRKmYJMwqBmzQlecFwkqbkYmqUmn4jz0ySozlVC5iRVqgGqQ6U2vej+UZsSY0+I8dnBbJYtuSC4LEbUqzm8dk/U09KCorQA2bKUEnShzEMfEjesY6MIqZmUZrpSQwcDOo3J/wAnZmTcCsZuF4pOm4uZKKVlJQErSAyXaoUbqAdmJZvWE4xa9vI+rsRlD9mDlCmyPQhRHcJfu3H7GFMd9czVS1ibJlTEsC1TQFJzZWNrhzUi9DC+OX2KSJYKCkJdRAACUHMGcM+gAGphZMxIkqmTM5XKBKkoDsCXCjWlDmI0dTCLqdYZOIXOBWXWo0K1MASC+RNxau1BCPCsWStUsSzlSpVSocuaoS5oWKsxOjhtotIH91lkhC0oUlLZUJIulTUBWNGApuILIl9mpSc6S6mHeKlP9yze0XFZ2Ow/YSCrELOJWWTlRLKQlCgy1Zm/7hyh2YXNTG/wLCj+nKUZkSlBQVLyLYhVCCVmr+O0Zs+clwy80wcvmP1FqUfzqKwY/UM3ItOY5VPlCQDn3BNMtB/EDGXxfADEYhQUVdjLOf8AuMDnUAwASKpGg/xDPWNHiAErllJKSVnMoKcEtlDVHLdn9IGoqVSjHKXABUwsMxqDu19YClytir9JNCAX8SK+A/2vqqSJqUqypdZHMpIdIOgJIqz7NYWhJeIVMmJCEg5mBZnaqlCWpTkBg+YvQB46paQFMXzVJqzed7N5ecAQkg1YGrOUvUahzpvvaAFiZWVbGpToe6Dblro2p1gqAQoKQcqiCgEAVzAggeVHfU6FozsRi05A4zaEDldQqQ6tWp9nhQTZs8VCgguHQnNcsXLHSzNa9KsS1qy5ZTMUsHTITmoyWcKW9QGDgU+0c/olKT/bSavzMQHcDMgqqTSlNa1pDnDcNh//AGUFhQgJY0NlFRzetLNrGipKshaXlyjvEEJSwDOtTJ83iaaVwmHWEkqASkABLi5AvzVJfUn0gsuesoUmWskkM6RyvX9QpX3a8ZuHYzgkzpazWg51AO/6HAqb7R6RMmalIEuUgClFmhFSaaXuSfCsZNZ44WcoTKQWypfMrvLsq3dS7UHvWLz+HzUsqbNyh6JBchzUE0ASBdtBGghU8ZquSe7TlfuCwNdCYp/0BS37SYS9TQMNKa0bQ6HWASwS5ClqdJXr3mS5pQOz0alvtI0JP0vJR3vBwjMdCxy618PZ5HXj8Zr6EpXZodawGSTVg7XJsEi0ZXDPqNU4JCJaihSUq7T9BJBdIbVKgx0jknh+YZFrKgUsEAMAglhYk8wY1MaPC+BJQkpZkgZEgFgEioAAt43Mc56xcclAsErZyNO6G0Fi0ZvA+FT0Lmf1C0qSCVSlIcM7ghabEihB8ekekxEgsGSKGr1pqB1jN7NC1OAeQkEORzbM+3rF64jsicCShQJDAhZbKrfShBhlXDUA5sqSXzWDgmhIpdoyxikJOUhSXJCUlJDtUmtCHMO4ZZIqQS/NWjtQAaRrBTGcCw87vJ5tS1XG8eYxX0ioKIlkKAtZxqHp+8etAWaHI4IJ8K0Das0GlCWt8oscpO5Bc11r9omau4+bnCzZLKOZRGZyyUpqDQHKSK0Yb6xn4Thg7TtFVQEsxJAd8yls/MXN9SNY+gcU4/hJeIlypkyUmaC4ClZcuYZXchrEiu8UxXBJE1K1UAJCQtBGU5u7lymtS2heF1qcnkMLgQJqlJAIXVzQBgAwoHDbveKDDKPIlg4TmJL6kKSHDVFz+I1ZmClSlELUVZQeUAPRQq3iAfWNEfTsuYCZalJpbTmuQoMX+0Za7PF4vg8sp/sKXKyIORQUoICswZ0lwpJfQa6uAEfpnErnzpgmJrl7OYBZbKq/iatH0Y/Ri0yx2agVAAMpIIbW7gnV2uHjIwn0gqRNXMMshaiCwBUkFu8k0ckgEu8W/PTtKp/01RxS+zBSTlJOaistQGFaEs256wlh8AcCShGWZ3llqqTcmgNXUzE1rrpo4uRNM9KhSh5QkVLOFFZGZgHOV2frEErKCtQD35SVEgClabdbDymzB3F4GZJlvMKEu5DqCiTeoBtepswjMWJaJBlluzUD2iTyhWYuWUOahcuaVNLM8mX2yEmWkI1qaux/eKHgOZKUrJL+4br5e8FZ+YqDqpyu+jtlG7EhizUa5eFFhkmuUsUlSS5Ygkg3Ls1qlusbB4Qo1Wr/AMQT3fR28KfjuC4ekJolTsHLuCzmhYHV+jecXVYuHljKVKDKAzZUgFy/MKlgXoAHvDK5Sky08pccxDEM+jkXI9Iex2GUMmWWHDC9BlZgab3v6VjOn8HnKIUoBBUCGUp1DrW1HhqBTJprmUA7Nk0cNfq5bSg3gWIypDnNmTdwdWZiSBX0p1jSwv088vKtJU3MwoC3dDE2FPSNKXwRMtNVJRWrl6bOpyz+sQ15dEta1ACXl2LAioLUBrQirg+kK/0E4qy9mwa5UHYXLJrq7kv46exw+Fzd0qSST3iaBRe51G0FHDkhSSsBRTbxI1csOWGo8pgvoqU7qPaL/wCZLA1elA/TSHMf/ZyiXKXPOYEnMyUmxDqBJNwWDBo9YmQqakZiApnFiRcA0ppCOPkdkklR5QX0A6m93be3WJtCeBwIUApSZctgzOCX2KiHJ6kfznfUPBBNUh5q1peqCzUaqmSMxJJJKoeEwzA0tLITzLzVLValBXTr4RsI+n3UJk3NmqpiQRUXWh2a5c7dIDF4V9OoljkyhixADko0ctfM/Sg1EejwfDwkOR6gevr94tw6UEggSmfLdrt67Fv+RaLTlTVM2XKXdu82mXTq/vu+osqWASykBzUul+UE6eZ9d4omrMQ6SR+qrNajWIrAxgWSCVKN6DQuQ1NPtWsaGHw2UtUX3Opu94IHIWpJDICWDB2LihdnLEnXoIkOolpQrlOVRGzEh+un5jsb4zxi1pSZIzPqdYcUAGHvFEynDj0gktL0PlF64m66hbuN6QKfIGgALv6bx1EvmY6wlxLGlEyXJAB7Yrc2KUoS5Pqw84vmHq3EMDKmpyzA4BcXcHcEWMZ2IlKksZRKsxCQCe7fmrcxpol7UDwjPxTHLmcgtRqdBE1WJxDCYtKZis3aZkgMCEGWRZaaVI6mrRv8ISEFIUDROULJPM7FRUk2JMU4inOjKCoKBSUqF8wIIcah7jaJxScUyVBwFFB5nASFMwLq1feEo+D/AP8AT+KpxHE5ypasyE5UA6EoDKbo4MIfTqMSqYlEqZMlJzZnClJGZKSp2FCthR+kez+nvocKxWeYBiAaqUgJTLlroSOWhLuwFLR6vFfS0yfjBMX/ANlCc2T/ADmsQM7aAHTZoXn+RZxy7SXCsLJWjJLJMxQM8KJJCwCcxK/1VIHjHr+EOpEvlylgVDZ9IV4bg+zRLlMEhLsWshxm8HNQNo9FgMOkWOYE96McZ6vKm5KmGg0rDAkv1iDCBVDZ6+VveGwI745MzEcElzO8kfPCM2b9Gy6ZCwFMul3o1o9KYqBEyLteOnfTPZJZKApLk0d6ly7xnYfDKVNJUlKZZAy05sz8wIG35j6EpNI89xfhIBK02aouxNHA26dY53h/G5y/rBmyaEUNCRpUsAG/xuSYrg8GHyk6XNB6bnwgsqcCopYuNS2lKAVblzXNG3gEy+ZIJSQFORWqTUAjQF/xWJjUpYoTMOZDEOWNCNQWH/xufDpHf6DISSt1gKIoGDhPMXqQ9NL+gcPjF8mZKBlCipg+UKqywHAJFQk3UXjQ4c8yXmL5shD5SNASAakpeuoIhi6sJYQWDqIag0zG58A5a5jJ4nw/MsCc+hSU2ORRLEtowJGtaPHoJGGZ2qpi5cs5ypBdVyBR6QligkqKRc5FihIqwL1qpSbaAPesTE13DYdyKUobA1v+T5+cdxuEOUAMl6Ozlz3de6966Q3IQycv6gpnqDSzlmsGJ8toupICszA1NTozFRAFSkKHTxi4azkYYCoBLKfvVoC9rX9N6RJnCAUNlHeJcMWL6O+vysNJmFSeflQwd+6AxplFXDA9PUg2Jw7kgmoc5XqAVAkE6Eli4ZhSl4mJrO4dgOzBKapIKnu6gSDbvVB8yprwaYorWoLqHsk0YNQsaqd70bSNEcPZLJ8NWoCbHQOfaK4vAOkJSSHOYkUJCWLU3187RcNARhqkpBeibbPU6ajyGtoipAKnuFJuLBiWY7sfaGpCWSACklkjw6s9msPCBzFNmRUlLF2YKzWYnR2frTeBopyigYbefweoguZJDU6v40qRuLQnJKmawzHo4ILNWjBq6l2tDErD2USHAPqfsKQSjS0JUbB6v+HiRMJNdyAftqemt/OJHSVmsr6V48qcqez5JcwJBIFSzqCSLpB+Uj0vbOKbPGNwXhsnDSuylE5QSaqc1LmrdY1ZKa3izl5iWerTK1F4zsRLHaImHvISsA/+bOPYRpOPOFOI4QTJZAN7F7M8c74sL9qSSoFmLAb9R4ftCeD4ae1clyDSurVJ3JMMYuZkSklwlIqRoBd4XxvHBh8DPxKWJEszEPYkihiTNaspjhONzrmID5pSyg+Iq7+YjK+rlpK5UqYHQsu5AKQQbrH20eKcF4rLkYKVMSrtJk9YCXNVrmF1qV/+ifBobGE7VSjNOYgkk1FCQyfCG/izxqcKwaUyEsA1w1B0YD2hzCIdJzXb32ESWwSALJttWDyUhnI0BOzxtlkcTcJUo6A29mjS4HhcspCToAD5CvvHZuHCwUmyiBDYSZZoHTfwhOOeluzDoEQmOIWCHEdjbCRUpixjkQQpcQDEpgyHF4rNhR4vjijJnpoBL7NSk6MUgkpDAlsoJoAzC5MJJwizKSgd+bLzBdGRyhg2UILOKKLmpj2eNwaZqcqw48SPtHnf6KSc8oSw6ppcOcyXS4WMo5bPcMNdIjekpMtASoJll05pZWSS8wJSHIA7pYOvTK0N4RQWgpBcZQxzFzQElR0TY00IpDs5BTMlpzZ0kMSEgZVMQHNaKdmr4wvhMMAZYK0hbsyTRSZbuA7tVQJD6MbRFLn+5l7MZnUpKlD9JCRzd2+ZuWgAd9ovhsLlnDMwWpwQk6B8iiWqogHwZW0GypA5UshShMJVRszqcgj9SwA3/K0NS0IUr/lmBJD3SO65agBPL1O8AlOmCUlc1VQwCEAAEVomt8yua3rHeJ8QEsSnupSUMAVmocm1B12byPiUBgo2BCgSKUKmIDVZLnfux1OdUsFLBegKnAJoSojvFns1YAEnDkqWAxS5UpQBdmCUpSW6VIOh8DbCSClkqDvdRLlRKSpZUdrD7UgyZauYXd8tADldi/3oNo7JBTmPNTL+kWYVpqK9BWAWlyJjpqzZgQ5AqoFR6sBlGlYLPlkqILkKdIF3cPfQNemoqIYVNOckuEpCUp2LuTpStPSBqmEzilNkparM5JJDg3ZnHh1iYKpd8qRbKDYBsunhTTVoUw+IzqCk8wKcxb9JKiE8z3ABTTUGsNY09wJISlSjmq6iWYgWYBIJJvQAbwD+kKVISg5QhQbQKlhOUJL3VnINB96zAZblRa9GFOWwzX0r6QTDI0oQ4pfugXrViH84FRE3tWUVGWAsBylKQTUMGJzK6FnLUjj8quzIUCUgGrEkhnIuAlhT8wD4mA2D00AatvtEiuFlAlRFqB9FMlLWa1feJHSSsX68rxHh6paQpE1SWckXBcU8wdYzOE/V85YmINFJLZh6PlIp4PHYkcesdXq/pnjqsVhUrUnKXUKF+4SPdo18KgHz9rxIkdc+ORLjqXlKFqfcRhSMEJ3D1YdXdmSP/rmGg6GsSJGLP9Nb4+MyOKzUT8PKSsgSZhCT/wAgpipuoDNH1Ph3H5pJUSlnsBsco16PEiQ5yLxrQ4X9RKWlMtSQc7gkEhr19o9Xw8OjIS+Us+pGjxIkOP05NeTLHoYMU0aJEjs5oIhESJAcJgOYvEiRcR2Wu0XmRIkZ/AtNpGbRKqCqgVE9RlH7x2JBVOHYQ5cyyFrJzk5QBsAkVYAdd4GjDJCjOasszGGrKDrGY2cgaWDRIkRdJrZSp13ASAp6jtUgkp/xYpDDeNDD4YOWOnw1v1e5jsSEi2kuK4XNMkByEiaFEA3JlrKX6JIBA6Roy5eRLDSm1SWenrHIkJ+l/AcElwnfLcbkOTWvk8dnzmmBIAD0dtGNvQRIkPxSa5p7TTLmU4uT2YRlYmwqXAFd4rh5QBWFc3ZzFIS1GCk5lGlcxdnfSJEiF+GOxCVJ3UKkX5HI3/2YJLk9qouSEoKgQLqcf5fp0qA/WJEgi39Q8vMAEsjMB0D8tG0gHDuHIQezZ5a8ystaFRzFjs5JaJEh+m+HsZhxLDupiQAAQAKGzDYAeUciRI3jGv/Z"/>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0188" name="AutoShape 12" descr="data:image/jpeg;base64,/9j/4AAQSkZJRgABAQAAAQABAAD/2wCEAAkGBhQSEBUUExQWFRUWGBoXGRgYFxkeGhgcFxgaGhgXGBgXGyYgGxojGhoaHy8gIycpLCwsGR4xNTAqNSYrLCkBCQoKDgwOFA8PFykcHBwpKSkpKSkpKSkpKSkpKSkpKSkpKSkpKSwpKSkpKSwpKSksLCwsKSkpKSksKSwsKSkpKf/AABEIALUBFgMBIgACEQEDEQH/xAAbAAACAwEBAQAAAAAAAAAAAAADBAACBQEGB//EADwQAAECBAQDBwMDBAEDBQEAAAECEQADITEEEkFRBSJhEzJxgZGh8Aax0ULB4RQjUvFiFTNyFkOCkqIH/8QAGAEBAQEBAQAAAAAAAAAAAAAAAAECAwT/xAAeEQEBAQADAQEBAQEAAAAAAAAAARECEiExQVEiE//aAAwDAQACEQMRAD8A+LTF/PnysCdzF5ov94FmgOmOhUVjjwEeOkxyJAdzRwRGiNAWC4q8cjogLPSOiZFSI6kQBkraKJWW8YiQXigEARK6eYi6ZtIElLxfLWBgqF18LeQ/mO/1Xz54wF2J9ImX2i6GBOb58rBMz/Pm0KaiLy0u0QHMyoiuasDUWrFwqlfn8wXVxMpHO0oAN/s8UtraKv8APG8GjImsIhxFCIXM1yRBTo3tEaiqVuRWgEWT8eOKpHCaON4agiVe0cUuKhTiKB/N4iiGep7wQTT8ELo1a/ykdCvOKhlE6l2PXWLpm1vCyJb1gqEt+8RTssnekdiuGST3WNI7GojEnIcwFo0cTgA/Kp/Eez2hU4QxNYygJEVIg39Mdo5/TnYxdMoMSCHDq2gsvBHVgIGUuBHI0v6FI1Kvb4fzBRwtJ6dP9xNXrWUlMQiHJvDCBQgwrNSQagjxipioFIs3zxir9I6FVrBBhKFXNYq0Vlqi4t4QWKlIrBWHr/qB9WiJmNpvd9fjxBdTPTpFiinzSIgB3+f6givD5tFMASa+EXlJp86xdErVvnykQy2bzgga7fK0ip0gxSPnhAVwRxQB1ihWRBQmAzUsYKrmrFhOIiiTHVEQXRhid4qmeNoDEhhtOSsUPL+YnaDQ00EJtEETF7G1TB7v6xcLFulIRjoWYYTk0pag29IMB8/1GUjEkdfEPBf61XSJi9mvLAaJCUviBfS0djch2OThs+/2hYSCd38a+MPTEb/PDeBpR0f+Y5a3ioQkCorqd6QPsw9LN1+f7gyU60+Hr4xfshldh89qxIpQyOhrY/PT0g0rDg6H0uXggQQKN+PTxiyVFq1i6Y6mQmtb9PjRZiB+k/f51gZFTevrHatr06xVSYwckPr4naACSFAOB6H9mgy5iyXf7P8APmkERI1JUTesLUzWerhANXI9PGKzeC0dKvIj9x+8bSZLinhV/mgiikMdfmloml4Rgp4SvRvXo8CmYZQuD6fiPRypBFxE7M/P9xeydHnSDXSIiU5949EvAJXcOdzSFp3BR+mlTQV8Pm8NTqzESXNtd9oMmX7w8nhLa+tNdIovCqGh3t9jFZsJhFPnhA1Bx80g9TFSnyjSBzE0+ecAmSYcKNIFNRfygzgSAGr81heaisMTfS8BUC41hpgIEci64pAciR1o5ASJEiQEiRI6IDgi4TFRF0wF5ZaJF5Kvl4kag9FOlMPVurHaBJkk2pDawCX+eFTBUzAQHADWp+Y4PQSTIJYX2Av5QCY+kaJl6UPjT+IEjDEsWceumsRQJMtWX9vLaOrP70/iHZeHCRHVSH0i6hQTC1gfKKi9muKu8PqkBqhtj+9Ov2gJDXPzwi6uBypQFwPnlDKJQIfK4beFpiMxFtqP7+8FUMtutoyConIe5HjAzOBUT8HxoEmUq5+/ynnEEgn48FMmcfbXT3jpnpFSxLEt4CFkuNOkFWQ++pt09oA5Lip8Br49IFKSDVqfPZ4rLlEmvwafOkNLlZLNs7+0VFQn30b8RSWsPX/fX2g68KWdVPX5WLIwzANd71i6YROESVOQ+7Uc+XhEVwtBuMvUG/rDypGzPvoIkvCkBLu5t1p02iazjEn8KUFHLzDwt8tC07CKF03/AGj0wkk0/Y0pW3z0iqpQYP8Ax7fxGtTrHlzwxZNBHF8EXTujq+3QR6EqB6Fz82EVXOcgMdze9mpEvI6x59X0+u+YDqQRcwpN4QsFgM3h5/iPTiUogMCE1HiPGOqKUnc7j+YdjrHlZ/CZiE5immraeUJx7heKamgtejftpGT/AOnAt8rgkvuK9L9b23izl/Wbw/jzrRyNOdwKYkkJGfwvW1PxCkzATAHKFAbkfeNaxlAIiR0pjgMVESYsDFRF8sBdCokWkS3iRqD18xWwcbxzMH8tPn7w6rB+wsft6QSXhgKEBXWPO9OEUIS0FSogDSohyfg2FPA/DCxQ3QwHMqQBrv8APlo4uVsW/f2iyUtEmJ3APl+KRFLdi+zef4+PFpmHOnhQ9NjBUX8Pb9oFnBNUvTbxr82hoCmXVmrb57QYym2/ce0WSPtS9H/fpEMmuorX+IaKJQNK6a9YumXqdPlG8ouEp0toLfaOoTYCtjfU+cNAQH3+H55wYSNw+/wRZAY/mkXyvZuv89IaLSJRqWFa/iOplEqdwwqfm8WTRJLpA3Jb7xZOFWQksUhYzD/IpH6mPdBLNqa2aGgSkvchz+kX6PDKy2UasQ9fQRf+nEsHfXW+pO8cVPolnPWgbx2DfKQCi5ZUopD3aDDBKKnUoAV1reOdsAnMnStHY5iaNtUDyEEwrkczt9629P2i0DXLcskU9/hrAMWluUVLt+Sfm8PzZQSLi9z89oB2LkFqn4bQCyZAuAAfnveKy8K4KqAFvH5/MaKgkOCHNffaFpimBJGXpr/HjAKzVNTQD1rX4YUloJsNLnTb7xbGoJWkFgAb17qrP5w7LKQgkVag69YoUmYcE15iDUl76jWBzsWRQVUavu4NT7eUVVilKUABUkADV609BtBhhMgdVVaD5re3TpEQTBKKU0PNSviQH8YLPZI/fc7A+Hx4FhE7u7lrXHU/Kw/K6JzHc/nQeEKrGxfD0LTVJI0UAxFN/wA7RjTvpx+4qv8AyH4ese2XIUqpASgb6toAB8aFJ0oJUXUHqzC1q12pf94TkxeMrxS+ETEMShw9xXTpAVJrZvX2j3kkPUhtaswv1t+PSszh4WLAjwptaNd2f+bxUlF+m8SPTngct9U+ESNzl4zeDXXMJ/f/AFAWaz32hob0+bRUe/z55xxd1DNd2fqNPeJ2oZjttHFLT8r5RyYAB6u1+rPrDAHtx4V6wO5p6g084tiSmtG6f7JgStLtX4/pAVWW3rF0OxBseh02bd/tFlygwuKCn3q0XMygYlr/ADSAqhGgPpo2l4vLUR18Orn0gQQduvrvDvCeHpxEwy0LSgoSnMVFgTldZSUg2U9GJpq8MNLmbodKebUDxyWkKUADWp1elSSdKPSH/pzhnbLIUc4SSAGYKBBJU4DggZWal3vGLxSSrCIBmNMGZSMoLEs7KOUlnY73iyJaeCVZkt+p2cPQEAnypeOmSK1djpetBTT+Ib4TITPShKypBICQg91L1LA+VRpBJiZcp0gKfMwJIYkUBar9NWMFY0+elKAlVSt0hIdy/jq0a/E+IzFMvKJYSlOdQbmSkBwkGoLhWuu8L4vABTLUWDlgBXOssFZQXJqB+xtGijgypuVKymWnkUe0chUtTglKbFTAsFNURc+M2/S6cAtQCsqiCLFttOscxPDiQMvIrMnLzFyRUuCGIqKU0Lx7HjnA5MonspoQAgshS1ZuU0Zi4qwro2seQ4RNYTFTVKWpDBNTVVCtIc2IBTb3ESzCcthjjksYdIStaFzFBAVzOpIUSwCdndgGtC2HOTbMKlSiGZzlLVSxZ6gihisrgypv94zAFrJDAqK8mWgMtQ5LJNTdxV6PcJ4GUrEwpyrKQC7qSNAGN31p94YuspElSwDdLsKl1AE2JsX9AGu7NTEolf5EsKOGc0SHq7CNbF8CmqCwGqvOlRJDEWAS77UNmHSFcbg1litaQUvUXfp67aDaGxWGqYpSySakufO7+9Yk2YUDMr9TFApVw7/PaHZckKUyWDsly9XLEV0Zj5iM7G4fmWHC8p2oebKDzswKiaXu7QQthZBUtyToSTubg6UH2hsp/tEGhSTmUBdJIEsJF3Y18o05OD7OQl+zPMxN1FShdrkBgAWFTGXjppUEoAoVBSjS40DGocDXWKQDByMrFnP6Rqbh38CdKxZlKX162N38vwIOEEJclurVL6Pep+1o6vCOQHctfclnLdLaijvEUrIl0d7E5lE3OvUOXoKlvOHMPimLVdnNQGdmfTS33gWPySwhAD0NAbqu/wB4AlSgE0q++pq56/gPAaOKxhWpSsrA0Dmgc6OC4sPzCOdSnsxLnK5DuTQnR3gyUggsoEAPm3L0YHSnsfGDzkE2BFRQsTQCpZgPgiUcVJoc1Grf2tswiKWSAAkDodLMA/3O94ujB6qLlyW8hR9LfzBgU5izVr5aOoNoNImgCwA1UgAbsfPremkSCJlFSiRtVmFff4Y7HXj8YoSlkGnpvFlocU+btBOxCn2Bb1+8dlSU5mWpndj4NV6Ujk2UmE16Db49oWmffbzPq33jUxfDlJD5g22928/msIitQWFi+7tb394v1AsxGnrfce56RMgy5ioXs/Nu5G3Xxi6pL6vboPE08N/OOS5TVe1aH0tb+YoBlPnvp/MEMomjh9tBe+2gc2gkqUb06qNrB6XNYItNQw1I8nroIRWz9E8Nwy8NMm4kqXOQVpVLCggIyktaqnAd3asJ8aTkXnlyuxSQAkjMyqOFKzqL9CNgYz57rKieZzUkO4PS5/nrBeE8Ynz0GQhUoykqSMys+dKFEEpQ+lCPVumrdYkylkKYTUye0TMAC82YhSVLUM6UZSBkKQSGSC6mJIEanHMRLmgEEIK0hGUAMQ4YFI7wFBViGDWpsp4LJGZTqTmYKL1ypdmKgbvA08LwyFhImgZ+ViUZiXDByqum/nGJy1rMYsgZZ4Kk5BkzAF6LBtmNFPcHRqiNTDYoLWrMElLBJmCqnJ5spch0unu0fV6gi+CEJWgKyJX3qEEobuJaqQdSKl6xkcd4BilCXLkSyEOklaHcBNE0LNd6EuQIsulbmBwkozQrMlwGypYHu0URmpYG5LnSM/iUtS1y5eHKjKU39wVSQCxQCCc5UpWutDQRt8P4TMCMxRMCu9nVVROhKnFfT9oHi/pGeuXLCE5QVHMjMlCClQVmGUGqlOHJc0vDfUrC4RInFUybiUzFze1KWWpKkJDiqcxymxAIpTV4ZxnGlYeVMUZaUpTlFSnmK6hCClwVNVnFI3pf0hiFKl5gnKnMFMoAEK0y6sQkgvobxTF/Q0+mdUlKc6coUHDswCrZnOhO4rSH03GbwniM+aUsAnMHUkAKCUgu8xTtm6A0e50X4lxJYXlzd5yEMzgGrqsDUUap2j02C+lzJzCZOSFLUogEBID3TLGawJdusYi+FK7RMyYaIK0AkDKSQotRzXKmrM+0PCUpKlzFIWubNUyQohgaAObCpisvhqwkKUrvAunOM2UkMovQFgXHXo8D+oJ0zEIEvKtBJaWtACUkouCXckOCWy3G0bvDeHlLoKUjKElZcBCKCpzNT3Yg2MMXWCZwPKGyIABypqwL1et2qToWgCTrkBcsNHclWaner9qbjN+qMZOTijPSCiUFiUClw7JBLuASWLPY5aUaN1EtKkBQCiGCqA6EMTsGNPGLZiS6z5qFqGrijtR/DwY+R6RfCSAEA6t7kaal9nq0MYIGUiZJGZSHUz1Ke0GYgkM/3qN2gSpZoKk5t7ubBLX9r0AiKFipYUzs6epv10tsPZiaS8SrK0oFSmagOmYmoswr5x3tw5CgC4AKjej1e1Ro1YFJYKUSopABVy1cGoSd3Oj0AraJigKCUkKVzKB0ZqvrZh128oJwkqX2hIAZiD/5GoQLO4G9xSOTaliGSKhxXKzgt4F3L3iIndmUiUKl7OSGLu36ba1beKiYJCUKYgsk0qbhwQ2oc0Jax3hjEYhRUMrX+4Le+nrFZWFcBYLs7l6l03oKF2PwQOclUxWWWnMad0vehzdQK03F4iiMS4Ksx1Zz4Wvf3gqUINHzHQA0fx3/AJjimqj9RcKYEtqxOlxTxhpOGWEgoGRJABL8xYAcpFBqwG/nEF8JNIBowpSo8y79do7Ahw8kWcaUrbr894kb4/GL9eqX9MyOWigSSkglqmxP7DrEH0RLUFBM0ukC4BD7Kato9DJOYkl1ZSzqGrB/C9RF14T9KEuSHuUhnrzXesc2dfOuI8HmJIC0kAGhAcG4eMuZhFJSXtU+pb8Hyj6mmSEpypQFJZwah+pp5wBXDJawVFAIJe7uTRn0roIrXZ8yKMr2BoKpJ9KM+38wKcvKnmNSyQAHq9Ng7/vHtuMfTSQpOVC0pU4KmdKS4AcDmbqLNGbiPpadKYCWVEcws9BVhf2MVZZWDJlMUg3U+UXU4q9mDAE3g6OETVUKQ+7uweh5X9I7h5nZzFKbmygEq5iMqi7A/wCVK7iNJM95QWqarMVEGUkZSASQFdpUENezEim9XQJHAUoT/dWC2gDa6uS8JYjDILuqXkTy0LqZTkOVUDU9HMbGKwUsJStJcr5jmdRCctWSkOVApA836xjcT4SrIpIIQpQcEmtTQFi6T0/5CkMpsoHDTnJM8JSFKOVI7wZVCrTTaoMBmSCmfLxMsJUqXMHfJCWPKDlBFUqrQ123e4SAykK51pSmqic2di4U5ct0ppvA/qGfMl4fOkBai70BCQ7rYDQEd61Ifp+Pa4bjeJOIKBLQiUA5mKcqW4oEpYAdbs94NifqSYMqciA5CMxWxuxYZdsxZ9IrwiRKmYJMwqBmzQlecFwkqbkYmqUmn4jz0ySozlVC5iRVqgGqQ6U2vej+UZsSY0+I8dnBbJYtuSC4LEbUqzm8dk/U09KCorQA2bKUEnShzEMfEjesY6MIqZmUZrpSQwcDOo3J/wAnZmTcCsZuF4pOm4uZKKVlJQErSAyXaoUbqAdmJZvWE4xa9vI+rsRlD9mDlCmyPQhRHcJfu3H7GFMd9czVS1ibJlTEsC1TQFJzZWNrhzUi9DC+OX2KSJYKCkJdRAACUHMGcM+gAGphZMxIkqmTM5XKBKkoDsCXCjWlDmI0dTCLqdYZOIXOBWXWo0K1MASC+RNxau1BCPCsWStUsSzlSpVSocuaoS5oWKsxOjhtotIH91lkhC0oUlLZUJIulTUBWNGApuILIl9mpSc6S6mHeKlP9yze0XFZ2Ow/YSCrELOJWWTlRLKQlCgy1Zm/7hyh2YXNTG/wLCj+nKUZkSlBQVLyLYhVCCVmr+O0Zs+clwy80wcvmP1FqUfzqKwY/UM3ItOY5VPlCQDn3BNMtB/EDGXxfADEYhQUVdjLOf8AuMDnUAwASKpGg/xDPWNHiAErllJKSVnMoKcEtlDVHLdn9IGoqVSjHKXABUwsMxqDu19YClytir9JNCAX8SK+A/2vqqSJqUqypdZHMpIdIOgJIqz7NYWhJeIVMmJCEg5mBZnaqlCWpTkBg+YvQB46paQFMXzVJqzed7N5ecAQkg1YGrOUvUahzpvvaAFiZWVbGpToe6Dblro2p1gqAQoKQcqiCgEAVzAggeVHfU6FozsRi05A4zaEDldQqQ6tWp9nhQTZs8VCgguHQnNcsXLHSzNa9KsS1qy5ZTMUsHTITmoyWcKW9QGDgU+0c/olKT/bSavzMQHcDMgqqTSlNa1pDnDcNh//AGUFhQgJY0NlFRzetLNrGipKshaXlyjvEEJSwDOtTJ83iaaVwmHWEkqASkABLi5AvzVJfUn0gsuesoUmWskkM6RyvX9QpX3a8ZuHYzgkzpazWg51AO/6HAqb7R6RMmalIEuUgClFmhFSaaXuSfCsZNZ44WcoTKQWypfMrvLsq3dS7UHvWLz+HzUsqbNyh6JBchzUE0ASBdtBGghU8ZquSe7TlfuCwNdCYp/0BS37SYS9TQMNKa0bQ6HWASwS5ClqdJXr3mS5pQOz0alvtI0JP0vJR3vBwjMdCxy618PZ5HXj8Zr6EpXZodawGSTVg7XJsEi0ZXDPqNU4JCJaihSUq7T9BJBdIbVKgx0jknh+YZFrKgUsEAMAglhYk8wY1MaPC+BJQkpZkgZEgFgEioAAt43Mc56xcclAsErZyNO6G0Fi0ZvA+FT0Lmf1C0qSCVSlIcM7ghabEihB8ekekxEgsGSKGr1pqB1jN7NC1OAeQkEORzbM+3rF64jsicCShQJDAhZbKrfShBhlXDUA5sqSXzWDgmhIpdoyxikJOUhSXJCUlJDtUmtCHMO4ZZIqQS/NWjtQAaRrBTGcCw87vJ5tS1XG8eYxX0ioKIlkKAtZxqHp+8etAWaHI4IJ8K0Das0GlCWt8oscpO5Bc11r9omau4+bnCzZLKOZRGZyyUpqDQHKSK0Yb6xn4Thg7TtFVQEsxJAd8yls/MXN9SNY+gcU4/hJeIlypkyUmaC4ClZcuYZXchrEiu8UxXBJE1K1UAJCQtBGU5u7lymtS2heF1qcnkMLgQJqlJAIXVzQBgAwoHDbveKDDKPIlg4TmJL6kKSHDVFz+I1ZmClSlELUVZQeUAPRQq3iAfWNEfTsuYCZalJpbTmuQoMX+0Za7PF4vg8sp/sKXKyIORQUoICswZ0lwpJfQa6uAEfpnErnzpgmJrl7OYBZbKq/iatH0Y/Ri0yx2agVAAMpIIbW7gnV2uHjIwn0gqRNXMMshaiCwBUkFu8k0ckgEu8W/PTtKp/01RxS+zBSTlJOaistQGFaEs256wlh8AcCShGWZ3llqqTcmgNXUzE1rrpo4uRNM9KhSh5QkVLOFFZGZgHOV2frEErKCtQD35SVEgClabdbDymzB3F4GZJlvMKEu5DqCiTeoBtepswjMWJaJBlluzUD2iTyhWYuWUOahcuaVNLM8mX2yEmWkI1qaux/eKHgOZKUrJL+4br5e8FZ+YqDqpyu+jtlG7EhizUa5eFFhkmuUsUlSS5Ygkg3Ls1qlusbB4Qo1Wr/AMQT3fR28KfjuC4ekJolTsHLuCzmhYHV+jecXVYuHljKVKDKAzZUgFy/MKlgXoAHvDK5Sky08pccxDEM+jkXI9Iex2GUMmWWHDC9BlZgab3v6VjOn8HnKIUoBBUCGUp1DrW1HhqBTJprmUA7Nk0cNfq5bSg3gWIypDnNmTdwdWZiSBX0p1jSwv088vKtJU3MwoC3dDE2FPSNKXwRMtNVJRWrl6bOpyz+sQ15dEta1ACXl2LAioLUBrQirg+kK/0E4qy9mwa5UHYXLJrq7kv46exw+Fzd0qSST3iaBRe51G0FHDkhSSsBRTbxI1csOWGo8pgvoqU7qPaL/wCZLA1elA/TSHMf/ZyiXKXPOYEnMyUmxDqBJNwWDBo9YmQqakZiApnFiRcA0ppCOPkdkklR5QX0A6m93be3WJtCeBwIUApSZctgzOCX2KiHJ6kfznfUPBBNUh5q1peqCzUaqmSMxJJJKoeEwzA0tLITzLzVLValBXTr4RsI+n3UJk3NmqpiQRUXWh2a5c7dIDF4V9OoljkyhixADko0ctfM/Sg1EejwfDwkOR6gevr94tw6UEggSmfLdrt67Fv+RaLTlTVM2XKXdu82mXTq/vu+osqWASykBzUul+UE6eZ9d4omrMQ6SR+qrNajWIrAxgWSCVKN6DQuQ1NPtWsaGHw2UtUX3Opu94IHIWpJDICWDB2LihdnLEnXoIkOolpQrlOVRGzEh+un5jsb4zxi1pSZIzPqdYcUAGHvFEynDj0gktL0PlF64m66hbuN6QKfIGgALv6bx1EvmY6wlxLGlEyXJAB7Yrc2KUoS5Pqw84vmHq3EMDKmpyzA4BcXcHcEWMZ2IlKksZRKsxCQCe7fmrcxpol7UDwjPxTHLmcgtRqdBE1WJxDCYtKZis3aZkgMCEGWRZaaVI6mrRv8ISEFIUDROULJPM7FRUk2JMU4inOjKCoKBSUqF8wIIcah7jaJxScUyVBwFFB5nASFMwLq1feEo+D/AP8AT+KpxHE5ypasyE5UA6EoDKbo4MIfTqMSqYlEqZMlJzZnClJGZKSp2FCthR+kez+nvocKxWeYBiAaqUgJTLlroSOWhLuwFLR6vFfS0yfjBMX/ANlCc2T/ADmsQM7aAHTZoXn+RZxy7SXCsLJWjJLJMxQM8KJJCwCcxK/1VIHjHr+EOpEvlylgVDZ9IV4bg+zRLlMEhLsWshxm8HNQNo9FgMOkWOYE96McZ6vKm5KmGg0rDAkv1iDCBVDZ6+VveGwI745MzEcElzO8kfPCM2b9Gy6ZCwFMul3o1o9KYqBEyLteOnfTPZJZKApLk0d6ly7xnYfDKVNJUlKZZAy05sz8wIG35j6EpNI89xfhIBK02aouxNHA26dY53h/G5y/rBmyaEUNCRpUsAG/xuSYrg8GHyk6XNB6bnwgsqcCopYuNS2lKAVblzXNG3gEy+ZIJSQFORWqTUAjQF/xWJjUpYoTMOZDEOWNCNQWH/xufDpHf6DISSt1gKIoGDhPMXqQ9NL+gcPjF8mZKBlCipg+UKqywHAJFQk3UXjQ4c8yXmL5shD5SNASAakpeuoIhi6sJYQWDqIag0zG58A5a5jJ4nw/MsCc+hSU2ORRLEtowJGtaPHoJGGZ2qpi5cs5ypBdVyBR6QligkqKRc5FihIqwL1qpSbaAPesTE13DYdyKUobA1v+T5+cdxuEOUAMl6Ozlz3de6966Q3IQycv6gpnqDSzlmsGJ8toupICszA1NTozFRAFSkKHTxi4azkYYCoBLKfvVoC9rX9N6RJnCAUNlHeJcMWL6O+vysNJmFSeflQwd+6AxplFXDA9PUg2Jw7kgmoc5XqAVAkE6Eli4ZhSl4mJrO4dgOzBKapIKnu6gSDbvVB8yprwaYorWoLqHsk0YNQsaqd70bSNEcPZLJ8NWoCbHQOfaK4vAOkJSSHOYkUJCWLU3187RcNARhqkpBeibbPU6ajyGtoipAKnuFJuLBiWY7sfaGpCWSACklkjw6s9msPCBzFNmRUlLF2YKzWYnR2frTeBopyigYbefweoguZJDU6v40qRuLQnJKmawzHo4ILNWjBq6l2tDErD2USHAPqfsKQSjS0JUbB6v+HiRMJNdyAftqemt/OJHSVmsr6V48qcqez5JcwJBIFSzqCSLpB+Uj0vbOKbPGNwXhsnDSuylE5QSaqc1LmrdY1ZKa3izl5iWerTK1F4zsRLHaImHvISsA/+bOPYRpOPOFOI4QTJZAN7F7M8c74sL9qSSoFmLAb9R4ftCeD4ae1clyDSurVJ3JMMYuZkSklwlIqRoBd4XxvHBh8DPxKWJEszEPYkihiTNaspjhONzrmID5pSyg+Iq7+YjK+rlpK5UqYHQsu5AKQQbrH20eKcF4rLkYKVMSrtJk9YCXNVrmF1qV/+ifBobGE7VSjNOYgkk1FCQyfCG/izxqcKwaUyEsA1w1B0YD2hzCIdJzXb32ESWwSALJttWDyUhnI0BOzxtlkcTcJUo6A29mjS4HhcspCToAD5CvvHZuHCwUmyiBDYSZZoHTfwhOOeluzDoEQmOIWCHEdjbCRUpixjkQQpcQDEpgyHF4rNhR4vjijJnpoBL7NSk6MUgkpDAlsoJoAzC5MJJwizKSgd+bLzBdGRyhg2UILOKKLmpj2eNwaZqcqw48SPtHnf6KSc8oSw6ppcOcyXS4WMo5bPcMNdIjekpMtASoJll05pZWSS8wJSHIA7pYOvTK0N4RQWgpBcZQxzFzQElR0TY00IpDs5BTMlpzZ0kMSEgZVMQHNaKdmr4wvhMMAZYK0hbsyTRSZbuA7tVQJD6MbRFLn+5l7MZnUpKlD9JCRzd2+ZuWgAd9ovhsLlnDMwWpwQk6B8iiWqogHwZW0GypA5UshShMJVRszqcgj9SwA3/K0NS0IUr/lmBJD3SO65agBPL1O8AlOmCUlc1VQwCEAAEVomt8yua3rHeJ8QEsSnupSUMAVmocm1B12byPiUBgo2BCgSKUKmIDVZLnfux1OdUsFLBegKnAJoSojvFns1YAEnDkqWAxS5UpQBdmCUpSW6VIOh8DbCSClkqDvdRLlRKSpZUdrD7UgyZauYXd8tADldi/3oNo7JBTmPNTL+kWYVpqK9BWAWlyJjpqzZgQ5AqoFR6sBlGlYLPlkqILkKdIF3cPfQNemoqIYVNOckuEpCUp2LuTpStPSBqmEzilNkparM5JJDg3ZnHh1iYKpd8qRbKDYBsunhTTVoUw+IzqCk8wKcxb9JKiE8z3ABTTUGsNY09wJISlSjmq6iWYgWYBIJJvQAbwD+kKVISg5QhQbQKlhOUJL3VnINB96zAZblRa9GFOWwzX0r6QTDI0oQ4pfugXrViH84FRE3tWUVGWAsBylKQTUMGJzK6FnLUjj8quzIUCUgGrEkhnIuAlhT8wD4mA2D00AatvtEiuFlAlRFqB9FMlLWa1feJHSSsX68rxHh6paQpE1SWckXBcU8wdYzOE/V85YmINFJLZh6PlIp4PHYkcesdXq/pnjqsVhUrUnKXUKF+4SPdo18KgHz9rxIkdc+ORLjqXlKFqfcRhSMEJ3D1YdXdmSP/rmGg6GsSJGLP9Nb4+MyOKzUT8PKSsgSZhCT/wAgpipuoDNH1Ph3H5pJUSlnsBsco16PEiQ5yLxrQ4X9RKWlMtSQc7gkEhr19o9Xw8OjIS+Us+pGjxIkOP05NeTLHoYMU0aJEjs5oIhESJAcJgOYvEiRcR2Wu0XmRIkZ/AtNpGbRKqCqgVE9RlH7x2JBVOHYQ5cyyFrJzk5QBsAkVYAdd4GjDJCjOasszGGrKDrGY2cgaWDRIkRdJrZSp13ASAp6jtUgkp/xYpDDeNDD4YOWOnw1v1e5jsSEi2kuK4XNMkByEiaFEA3JlrKX6JIBA6Roy5eRLDSm1SWenrHIkJ+l/AcElwnfLcbkOTWvk8dnzmmBIAD0dtGNvQRIkPxSa5p7TTLmU4uT2YRlYmwqXAFd4rh5QBWFc3ZzFIS1GCk5lGlcxdnfSJEiF+GOxCVJ3UKkX5HI3/2YJLk9qouSEoKgQLqcf5fp0qA/WJEgi39Q8vMAEsjMB0D8tG0gHDuHIQezZ5a8ystaFRzFjs5JaJEh+m+HsZhxLDupiQAAQAKGzDYAeUciRI3jGv/Z"/>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0190" name="AutoShape 14" descr="data:image/jpeg;base64,/9j/4AAQSkZJRgABAQAAAQABAAD/2wCEAAkGBhQSEBUUExQWFRUWGBoXGRgYFxkeGhgcFxgaGhgXGBgXGyYgGxojGhoaHy8gIycpLCwsGR4xNTAqNSYrLCkBCQoKDgwOFA8PFykcHBwpKSkpKSkpKSkpKSkpKSkpKSkpKSkpKSwpKSkpKSwpKSksLCwsKSkpKSksKSwsKSkpKf/AABEIALUBFgMBIgACEQEDEQH/xAAbAAACAwEBAQAAAAAAAAAAAAADBAACBQEGB//EADwQAAECBAQDBwMDBAEDBQEAAAECEQADITEEEkFRBSJhEzJxgZGh8Aax0ULB4RQjUvFiFTNyFkOCkqIH/8QAGAEBAQEBAQAAAAAAAAAAAAAAAAECAwT/xAAeEQEBAQADAQEBAQEAAAAAAAAAARECEiExQVEiE//aAAwDAQACEQMRAD8A+LTF/PnysCdzF5ov94FmgOmOhUVjjwEeOkxyJAdzRwRGiNAWC4q8cjogLPSOiZFSI6kQBkraKJWW8YiQXigEARK6eYi6ZtIElLxfLWBgqF18LeQ/mO/1Xz54wF2J9ImX2i6GBOb58rBMz/Pm0KaiLy0u0QHMyoiuasDUWrFwqlfn8wXVxMpHO0oAN/s8UtraKv8APG8GjImsIhxFCIXM1yRBTo3tEaiqVuRWgEWT8eOKpHCaON4agiVe0cUuKhTiKB/N4iiGep7wQTT8ELo1a/ykdCvOKhlE6l2PXWLpm1vCyJb1gqEt+8RTssnekdiuGST3WNI7GojEnIcwFo0cTgA/Kp/Eez2hU4QxNYygJEVIg39Mdo5/TnYxdMoMSCHDq2gsvBHVgIGUuBHI0v6FI1Kvb4fzBRwtJ6dP9xNXrWUlMQiHJvDCBQgwrNSQagjxipioFIs3zxir9I6FVrBBhKFXNYq0Vlqi4t4QWKlIrBWHr/qB9WiJmNpvd9fjxBdTPTpFiinzSIgB3+f6givD5tFMASa+EXlJp86xdErVvnykQy2bzgga7fK0ip0gxSPnhAVwRxQB1ihWRBQmAzUsYKrmrFhOIiiTHVEQXRhid4qmeNoDEhhtOSsUPL+YnaDQ00EJtEETF7G1TB7v6xcLFulIRjoWYYTk0pag29IMB8/1GUjEkdfEPBf61XSJi9mvLAaJCUviBfS0djch2OThs+/2hYSCd38a+MPTEb/PDeBpR0f+Y5a3ioQkCorqd6QPsw9LN1+f7gyU60+Hr4xfshldh89qxIpQyOhrY/PT0g0rDg6H0uXggQQKN+PTxiyVFq1i6Y6mQmtb9PjRZiB+k/f51gZFTevrHatr06xVSYwckPr4naACSFAOB6H9mgy5iyXf7P8APmkERI1JUTesLUzWerhANXI9PGKzeC0dKvIj9x+8bSZLinhV/mgiikMdfmloml4Rgp4SvRvXo8CmYZQuD6fiPRypBFxE7M/P9xeydHnSDXSIiU5949EvAJXcOdzSFp3BR+mlTQV8Pm8NTqzESXNtd9oMmX7w8nhLa+tNdIovCqGh3t9jFZsJhFPnhA1Bx80g9TFSnyjSBzE0+ecAmSYcKNIFNRfygzgSAGr81heaisMTfS8BUC41hpgIEci64pAciR1o5ASJEiQEiRI6IDgi4TFRF0wF5ZaJF5Kvl4kag9FOlMPVurHaBJkk2pDawCX+eFTBUzAQHADWp+Y4PQSTIJYX2Av5QCY+kaJl6UPjT+IEjDEsWceumsRQJMtWX9vLaOrP70/iHZeHCRHVSH0i6hQTC1gfKKi9muKu8PqkBqhtj+9Ov2gJDXPzwi6uBypQFwPnlDKJQIfK4beFpiMxFtqP7+8FUMtutoyConIe5HjAzOBUT8HxoEmUq5+/ynnEEgn48FMmcfbXT3jpnpFSxLEt4CFkuNOkFWQ++pt09oA5Lip8Br49IFKSDVqfPZ4rLlEmvwafOkNLlZLNs7+0VFQn30b8RSWsPX/fX2g68KWdVPX5WLIwzANd71i6YROESVOQ+7Uc+XhEVwtBuMvUG/rDypGzPvoIkvCkBLu5t1p02iazjEn8KUFHLzDwt8tC07CKF03/AGj0wkk0/Y0pW3z0iqpQYP8Ax7fxGtTrHlzwxZNBHF8EXTujq+3QR6EqB6Fz82EVXOcgMdze9mpEvI6x59X0+u+YDqQRcwpN4QsFgM3h5/iPTiUogMCE1HiPGOqKUnc7j+YdjrHlZ/CZiE5immraeUJx7heKamgtejftpGT/AOnAt8rgkvuK9L9b23izl/Wbw/jzrRyNOdwKYkkJGfwvW1PxCkzATAHKFAbkfeNaxlAIiR0pjgMVESYsDFRF8sBdCokWkS3iRqD18xWwcbxzMH8tPn7w6rB+wsft6QSXhgKEBXWPO9OEUIS0FSogDSohyfg2FPA/DCxQ3QwHMqQBrv8APlo4uVsW/f2iyUtEmJ3APl+KRFLdi+zef4+PFpmHOnhQ9NjBUX8Pb9oFnBNUvTbxr82hoCmXVmrb57QYym2/ce0WSPtS9H/fpEMmuorX+IaKJQNK6a9YumXqdPlG8ouEp0toLfaOoTYCtjfU+cNAQH3+H55wYSNw+/wRZAY/mkXyvZuv89IaLSJRqWFa/iOplEqdwwqfm8WTRJLpA3Jb7xZOFWQksUhYzD/IpH6mPdBLNqa2aGgSkvchz+kX6PDKy2UasQ9fQRf+nEsHfXW+pO8cVPolnPWgbx2DfKQCi5ZUopD3aDDBKKnUoAV1reOdsAnMnStHY5iaNtUDyEEwrkczt9629P2i0DXLcskU9/hrAMWluUVLt+Sfm8PzZQSLi9z89oB2LkFqn4bQCyZAuAAfnveKy8K4KqAFvH5/MaKgkOCHNffaFpimBJGXpr/HjAKzVNTQD1rX4YUloJsNLnTb7xbGoJWkFgAb17qrP5w7LKQgkVag69YoUmYcE15iDUl76jWBzsWRQVUavu4NT7eUVVilKUABUkADV609BtBhhMgdVVaD5re3TpEQTBKKU0PNSviQH8YLPZI/fc7A+Hx4FhE7u7lrXHU/Kw/K6JzHc/nQeEKrGxfD0LTVJI0UAxFN/wA7RjTvpx+4qv8AyH4ese2XIUqpASgb6toAB8aFJ0oJUXUHqzC1q12pf94TkxeMrxS+ETEMShw9xXTpAVJrZvX2j3kkPUhtaswv1t+PSszh4WLAjwptaNd2f+bxUlF+m8SPTngct9U+ESNzl4zeDXXMJ/f/AFAWaz32hob0+bRUe/z55xxd1DNd2fqNPeJ2oZjttHFLT8r5RyYAB6u1+rPrDAHtx4V6wO5p6g084tiSmtG6f7JgStLtX4/pAVWW3rF0OxBseh02bd/tFlygwuKCn3q0XMygYlr/ADSAqhGgPpo2l4vLUR18Orn0gQQduvrvDvCeHpxEwy0LSgoSnMVFgTldZSUg2U9GJpq8MNLmbodKebUDxyWkKUADWp1elSSdKPSH/pzhnbLIUc4SSAGYKBBJU4DggZWal3vGLxSSrCIBmNMGZSMoLEs7KOUlnY73iyJaeCVZkt+p2cPQEAnypeOmSK1djpetBTT+Ib4TITPShKypBICQg91L1LA+VRpBJiZcp0gKfMwJIYkUBar9NWMFY0+elKAlVSt0hIdy/jq0a/E+IzFMvKJYSlOdQbmSkBwkGoLhWuu8L4vABTLUWDlgBXOssFZQXJqB+xtGijgypuVKymWnkUe0chUtTglKbFTAsFNURc+M2/S6cAtQCsqiCLFttOscxPDiQMvIrMnLzFyRUuCGIqKU0Lx7HjnA5MonspoQAgshS1ZuU0Zi4qwro2seQ4RNYTFTVKWpDBNTVVCtIc2IBTb3ESzCcthjjksYdIStaFzFBAVzOpIUSwCdndgGtC2HOTbMKlSiGZzlLVSxZ6gihisrgypv94zAFrJDAqK8mWgMtQ5LJNTdxV6PcJ4GUrEwpyrKQC7qSNAGN31p94YuspElSwDdLsKl1AE2JsX9AGu7NTEolf5EsKOGc0SHq7CNbF8CmqCwGqvOlRJDEWAS77UNmHSFcbg1litaQUvUXfp67aDaGxWGqYpSySakufO7+9Yk2YUDMr9TFApVw7/PaHZckKUyWDsly9XLEV0Zj5iM7G4fmWHC8p2oebKDzswKiaXu7QQthZBUtyToSTubg6UH2hsp/tEGhSTmUBdJIEsJF3Y18o05OD7OQl+zPMxN1FShdrkBgAWFTGXjppUEoAoVBSjS40DGocDXWKQDByMrFnP6Rqbh38CdKxZlKX162N38vwIOEEJclurVL6Pep+1o6vCOQHctfclnLdLaijvEUrIl0d7E5lE3OvUOXoKlvOHMPimLVdnNQGdmfTS33gWPySwhAD0NAbqu/wB4AlSgE0q++pq56/gPAaOKxhWpSsrA0Dmgc6OC4sPzCOdSnsxLnK5DuTQnR3gyUggsoEAPm3L0YHSnsfGDzkE2BFRQsTQCpZgPgiUcVJoc1Grf2tswiKWSAAkDodLMA/3O94ujB6qLlyW8hR9LfzBgU5izVr5aOoNoNImgCwA1UgAbsfPremkSCJlFSiRtVmFff4Y7HXj8YoSlkGnpvFlocU+btBOxCn2Bb1+8dlSU5mWpndj4NV6Ujk2UmE16Db49oWmffbzPq33jUxfDlJD5g22928/msIitQWFi+7tb394v1AsxGnrfce56RMgy5ioXs/Nu5G3Xxi6pL6vboPE08N/OOS5TVe1aH0tb+YoBlPnvp/MEMomjh9tBe+2gc2gkqUb06qNrB6XNYItNQw1I8nroIRWz9E8Nwy8NMm4kqXOQVpVLCggIyktaqnAd3asJ8aTkXnlyuxSQAkjMyqOFKzqL9CNgYz57rKieZzUkO4PS5/nrBeE8Ynz0GQhUoykqSMys+dKFEEpQ+lCPVumrdYkylkKYTUye0TMAC82YhSVLUM6UZSBkKQSGSC6mJIEanHMRLmgEEIK0hGUAMQ4YFI7wFBViGDWpsp4LJGZTqTmYKL1ypdmKgbvA08LwyFhImgZ+ViUZiXDByqum/nGJy1rMYsgZZ4Kk5BkzAF6LBtmNFPcHRqiNTDYoLWrMElLBJmCqnJ5spch0unu0fV6gi+CEJWgKyJX3qEEobuJaqQdSKl6xkcd4BilCXLkSyEOklaHcBNE0LNd6EuQIsulbmBwkozQrMlwGypYHu0URmpYG5LnSM/iUtS1y5eHKjKU39wVSQCxQCCc5UpWutDQRt8P4TMCMxRMCu9nVVROhKnFfT9oHi/pGeuXLCE5QVHMjMlCClQVmGUGqlOHJc0vDfUrC4RInFUybiUzFze1KWWpKkJDiqcxymxAIpTV4ZxnGlYeVMUZaUpTlFSnmK6hCClwVNVnFI3pf0hiFKl5gnKnMFMoAEK0y6sQkgvobxTF/Q0+mdUlKc6coUHDswCrZnOhO4rSH03GbwniM+aUsAnMHUkAKCUgu8xTtm6A0e50X4lxJYXlzd5yEMzgGrqsDUUap2j02C+lzJzCZOSFLUogEBID3TLGawJdusYi+FK7RMyYaIK0AkDKSQotRzXKmrM+0PCUpKlzFIWubNUyQohgaAObCpisvhqwkKUrvAunOM2UkMovQFgXHXo8D+oJ0zEIEvKtBJaWtACUkouCXckOCWy3G0bvDeHlLoKUjKElZcBCKCpzNT3Yg2MMXWCZwPKGyIABypqwL1et2qToWgCTrkBcsNHclWaner9qbjN+qMZOTijPSCiUFiUClw7JBLuASWLPY5aUaN1EtKkBQCiGCqA6EMTsGNPGLZiS6z5qFqGrijtR/DwY+R6RfCSAEA6t7kaal9nq0MYIGUiZJGZSHUz1Ke0GYgkM/3qN2gSpZoKk5t7ubBLX9r0AiKFipYUzs6epv10tsPZiaS8SrK0oFSmagOmYmoswr5x3tw5CgC4AKjej1e1Ro1YFJYKUSopABVy1cGoSd3Oj0AraJigKCUkKVzKB0ZqvrZh128oJwkqX2hIAZiD/5GoQLO4G9xSOTaliGSKhxXKzgt4F3L3iIndmUiUKl7OSGLu36ba1beKiYJCUKYgsk0qbhwQ2oc0Jax3hjEYhRUMrX+4Le+nrFZWFcBYLs7l6l03oKF2PwQOclUxWWWnMad0vehzdQK03F4iiMS4Ksx1Zz4Wvf3gqUINHzHQA0fx3/AJjimqj9RcKYEtqxOlxTxhpOGWEgoGRJABL8xYAcpFBqwG/nEF8JNIBowpSo8y79do7Ahw8kWcaUrbr894kb4/GL9eqX9MyOWigSSkglqmxP7DrEH0RLUFBM0ukC4BD7Kato9DJOYkl1ZSzqGrB/C9RF14T9KEuSHuUhnrzXesc2dfOuI8HmJIC0kAGhAcG4eMuZhFJSXtU+pb8Hyj6mmSEpypQFJZwah+pp5wBXDJawVFAIJe7uTRn0roIrXZ8yKMr2BoKpJ9KM+38wKcvKnmNSyQAHq9Ng7/vHtuMfTSQpOVC0pU4KmdKS4AcDmbqLNGbiPpadKYCWVEcws9BVhf2MVZZWDJlMUg3U+UXU4q9mDAE3g6OETVUKQ+7uweh5X9I7h5nZzFKbmygEq5iMqi7A/wCVK7iNJM95QWqarMVEGUkZSASQFdpUENezEim9XQJHAUoT/dWC2gDa6uS8JYjDILuqXkTy0LqZTkOVUDU9HMbGKwUsJStJcr5jmdRCctWSkOVApA836xjcT4SrIpIIQpQcEmtTQFi6T0/5CkMpsoHDTnJM8JSFKOVI7wZVCrTTaoMBmSCmfLxMsJUqXMHfJCWPKDlBFUqrQ123e4SAykK51pSmqic2di4U5ct0ppvA/qGfMl4fOkBai70BCQ7rYDQEd61Ifp+Pa4bjeJOIKBLQiUA5mKcqW4oEpYAdbs94NifqSYMqciA5CMxWxuxYZdsxZ9IrwiRKmYJMwqBmzQlecFwkqbkYmqUmn4jz0ySozlVC5iRVqgGqQ6U2vej+UZsSY0+I8dnBbJYtuSC4LEbUqzm8dk/U09KCorQA2bKUEnShzEMfEjesY6MIqZmUZrpSQwcDOo3J/wAnZmTcCsZuF4pOm4uZKKVlJQErSAyXaoUbqAdmJZvWE4xa9vI+rsRlD9mDlCmyPQhRHcJfu3H7GFMd9czVS1ibJlTEsC1TQFJzZWNrhzUi9DC+OX2KSJYKCkJdRAACUHMGcM+gAGphZMxIkqmTM5XKBKkoDsCXCjWlDmI0dTCLqdYZOIXOBWXWo0K1MASC+RNxau1BCPCsWStUsSzlSpVSocuaoS5oWKsxOjhtotIH91lkhC0oUlLZUJIulTUBWNGApuILIl9mpSc6S6mHeKlP9yze0XFZ2Ow/YSCrELOJWWTlRLKQlCgy1Zm/7hyh2YXNTG/wLCj+nKUZkSlBQVLyLYhVCCVmr+O0Zs+clwy80wcvmP1FqUfzqKwY/UM3ItOY5VPlCQDn3BNMtB/EDGXxfADEYhQUVdjLOf8AuMDnUAwASKpGg/xDPWNHiAErllJKSVnMoKcEtlDVHLdn9IGoqVSjHKXABUwsMxqDu19YClytir9JNCAX8SK+A/2vqqSJqUqypdZHMpIdIOgJIqz7NYWhJeIVMmJCEg5mBZnaqlCWpTkBg+YvQB46paQFMXzVJqzed7N5ecAQkg1YGrOUvUahzpvvaAFiZWVbGpToe6Dblro2p1gqAQoKQcqiCgEAVzAggeVHfU6FozsRi05A4zaEDldQqQ6tWp9nhQTZs8VCgguHQnNcsXLHSzNa9KsS1qy5ZTMUsHTITmoyWcKW9QGDgU+0c/olKT/bSavzMQHcDMgqqTSlNa1pDnDcNh//AGUFhQgJY0NlFRzetLNrGipKshaXlyjvEEJSwDOtTJ83iaaVwmHWEkqASkABLi5AvzVJfUn0gsuesoUmWskkM6RyvX9QpX3a8ZuHYzgkzpazWg51AO/6HAqb7R6RMmalIEuUgClFmhFSaaXuSfCsZNZ44WcoTKQWypfMrvLsq3dS7UHvWLz+HzUsqbNyh6JBchzUE0ASBdtBGghU8ZquSe7TlfuCwNdCYp/0BS37SYS9TQMNKa0bQ6HWASwS5ClqdJXr3mS5pQOz0alvtI0JP0vJR3vBwjMdCxy618PZ5HXj8Zr6EpXZodawGSTVg7XJsEi0ZXDPqNU4JCJaihSUq7T9BJBdIbVKgx0jknh+YZFrKgUsEAMAglhYk8wY1MaPC+BJQkpZkgZEgFgEioAAt43Mc56xcclAsErZyNO6G0Fi0ZvA+FT0Lmf1C0qSCVSlIcM7ghabEihB8ekekxEgsGSKGr1pqB1jN7NC1OAeQkEORzbM+3rF64jsicCShQJDAhZbKrfShBhlXDUA5sqSXzWDgmhIpdoyxikJOUhSXJCUlJDtUmtCHMO4ZZIqQS/NWjtQAaRrBTGcCw87vJ5tS1XG8eYxX0ioKIlkKAtZxqHp+8etAWaHI4IJ8K0Das0GlCWt8oscpO5Bc11r9omau4+bnCzZLKOZRGZyyUpqDQHKSK0Yb6xn4Thg7TtFVQEsxJAd8yls/MXN9SNY+gcU4/hJeIlypkyUmaC4ClZcuYZXchrEiu8UxXBJE1K1UAJCQtBGU5u7lymtS2heF1qcnkMLgQJqlJAIXVzQBgAwoHDbveKDDKPIlg4TmJL6kKSHDVFz+I1ZmClSlELUVZQeUAPRQq3iAfWNEfTsuYCZalJpbTmuQoMX+0Za7PF4vg8sp/sKXKyIORQUoICswZ0lwpJfQa6uAEfpnErnzpgmJrl7OYBZbKq/iatH0Y/Ri0yx2agVAAMpIIbW7gnV2uHjIwn0gqRNXMMshaiCwBUkFu8k0ckgEu8W/PTtKp/01RxS+zBSTlJOaistQGFaEs256wlh8AcCShGWZ3llqqTcmgNXUzE1rrpo4uRNM9KhSh5QkVLOFFZGZgHOV2frEErKCtQD35SVEgClabdbDymzB3F4GZJlvMKEu5DqCiTeoBtepswjMWJaJBlluzUD2iTyhWYuWUOahcuaVNLM8mX2yEmWkI1qaux/eKHgOZKUrJL+4br5e8FZ+YqDqpyu+jtlG7EhizUa5eFFhkmuUsUlSS5Ygkg3Ls1qlusbB4Qo1Wr/AMQT3fR28KfjuC4ekJolTsHLuCzmhYHV+jecXVYuHljKVKDKAzZUgFy/MKlgXoAHvDK5Sky08pccxDEM+jkXI9Iex2GUMmWWHDC9BlZgab3v6VjOn8HnKIUoBBUCGUp1DrW1HhqBTJprmUA7Nk0cNfq5bSg3gWIypDnNmTdwdWZiSBX0p1jSwv088vKtJU3MwoC3dDE2FPSNKXwRMtNVJRWrl6bOpyz+sQ15dEta1ACXl2LAioLUBrQirg+kK/0E4qy9mwa5UHYXLJrq7kv46exw+Fzd0qSST3iaBRe51G0FHDkhSSsBRTbxI1csOWGo8pgvoqU7qPaL/wCZLA1elA/TSHMf/ZyiXKXPOYEnMyUmxDqBJNwWDBo9YmQqakZiApnFiRcA0ppCOPkdkklR5QX0A6m93be3WJtCeBwIUApSZctgzOCX2KiHJ6kfznfUPBBNUh5q1peqCzUaqmSMxJJJKoeEwzA0tLITzLzVLValBXTr4RsI+n3UJk3NmqpiQRUXWh2a5c7dIDF4V9OoljkyhixADko0ctfM/Sg1EejwfDwkOR6gevr94tw6UEggSmfLdrt67Fv+RaLTlTVM2XKXdu82mXTq/vu+osqWASykBzUul+UE6eZ9d4omrMQ6SR+qrNajWIrAxgWSCVKN6DQuQ1NPtWsaGHw2UtUX3Opu94IHIWpJDICWDB2LihdnLEnXoIkOolpQrlOVRGzEh+un5jsb4zxi1pSZIzPqdYcUAGHvFEynDj0gktL0PlF64m66hbuN6QKfIGgALv6bx1EvmY6wlxLGlEyXJAB7Yrc2KUoS5Pqw84vmHq3EMDKmpyzA4BcXcHcEWMZ2IlKksZRKsxCQCe7fmrcxpol7UDwjPxTHLmcgtRqdBE1WJxDCYtKZis3aZkgMCEGWRZaaVI6mrRv8ISEFIUDROULJPM7FRUk2JMU4inOjKCoKBSUqF8wIIcah7jaJxScUyVBwFFB5nASFMwLq1feEo+D/AP8AT+KpxHE5ypasyE5UA6EoDKbo4MIfTqMSqYlEqZMlJzZnClJGZKSp2FCthR+kez+nvocKxWeYBiAaqUgJTLlroSOWhLuwFLR6vFfS0yfjBMX/ANlCc2T/ADmsQM7aAHTZoXn+RZxy7SXCsLJWjJLJMxQM8KJJCwCcxK/1VIHjHr+EOpEvlylgVDZ9IV4bg+zRLlMEhLsWshxm8HNQNo9FgMOkWOYE96McZ6vKm5KmGg0rDAkv1iDCBVDZ6+VveGwI745MzEcElzO8kfPCM2b9Gy6ZCwFMul3o1o9KYqBEyLteOnfTPZJZKApLk0d6ly7xnYfDKVNJUlKZZAy05sz8wIG35j6EpNI89xfhIBK02aouxNHA26dY53h/G5y/rBmyaEUNCRpUsAG/xuSYrg8GHyk6XNB6bnwgsqcCopYuNS2lKAVblzXNG3gEy+ZIJSQFORWqTUAjQF/xWJjUpYoTMOZDEOWNCNQWH/xufDpHf6DISSt1gKIoGDhPMXqQ9NL+gcPjF8mZKBlCipg+UKqywHAJFQk3UXjQ4c8yXmL5shD5SNASAakpeuoIhi6sJYQWDqIag0zG58A5a5jJ4nw/MsCc+hSU2ORRLEtowJGtaPHoJGGZ2qpi5cs5ypBdVyBR6QligkqKRc5FihIqwL1qpSbaAPesTE13DYdyKUobA1v+T5+cdxuEOUAMl6Ozlz3de6966Q3IQycv6gpnqDSzlmsGJ8toupICszA1NTozFRAFSkKHTxi4azkYYCoBLKfvVoC9rX9N6RJnCAUNlHeJcMWL6O+vysNJmFSeflQwd+6AxplFXDA9PUg2Jw7kgmoc5XqAVAkE6Eli4ZhSl4mJrO4dgOzBKapIKnu6gSDbvVB8yprwaYorWoLqHsk0YNQsaqd70bSNEcPZLJ8NWoCbHQOfaK4vAOkJSSHOYkUJCWLU3187RcNARhqkpBeibbPU6ajyGtoipAKnuFJuLBiWY7sfaGpCWSACklkjw6s9msPCBzFNmRUlLF2YKzWYnR2frTeBopyigYbefweoguZJDU6v40qRuLQnJKmawzHo4ILNWjBq6l2tDErD2USHAPqfsKQSjS0JUbB6v+HiRMJNdyAftqemt/OJHSVmsr6V48qcqez5JcwJBIFSzqCSLpB+Uj0vbOKbPGNwXhsnDSuylE5QSaqc1LmrdY1ZKa3izl5iWerTK1F4zsRLHaImHvISsA/+bOPYRpOPOFOI4QTJZAN7F7M8c74sL9qSSoFmLAb9R4ftCeD4ae1clyDSurVJ3JMMYuZkSklwlIqRoBd4XxvHBh8DPxKWJEszEPYkihiTNaspjhONzrmID5pSyg+Iq7+YjK+rlpK5UqYHQsu5AKQQbrH20eKcF4rLkYKVMSrtJk9YCXNVrmF1qV/+ifBobGE7VSjNOYgkk1FCQyfCG/izxqcKwaUyEsA1w1B0YD2hzCIdJzXb32ESWwSALJttWDyUhnI0BOzxtlkcTcJUo6A29mjS4HhcspCToAD5CvvHZuHCwUmyiBDYSZZoHTfwhOOeluzDoEQmOIWCHEdjbCRUpixjkQQpcQDEpgyHF4rNhR4vjijJnpoBL7NSk6MUgkpDAlsoJoAzC5MJJwizKSgd+bLzBdGRyhg2UILOKKLmpj2eNwaZqcqw48SPtHnf6KSc8oSw6ppcOcyXS4WMo5bPcMNdIjekpMtASoJll05pZWSS8wJSHIA7pYOvTK0N4RQWgpBcZQxzFzQElR0TY00IpDs5BTMlpzZ0kMSEgZVMQHNaKdmr4wvhMMAZYK0hbsyTRSZbuA7tVQJD6MbRFLn+5l7MZnUpKlD9JCRzd2+ZuWgAd9ovhsLlnDMwWpwQk6B8iiWqogHwZW0GypA5UshShMJVRszqcgj9SwA3/K0NS0IUr/lmBJD3SO65agBPL1O8AlOmCUlc1VQwCEAAEVomt8yua3rHeJ8QEsSnupSUMAVmocm1B12byPiUBgo2BCgSKUKmIDVZLnfux1OdUsFLBegKnAJoSojvFns1YAEnDkqWAxS5UpQBdmCUpSW6VIOh8DbCSClkqDvdRLlRKSpZUdrD7UgyZauYXd8tADldi/3oNo7JBTmPNTL+kWYVpqK9BWAWlyJjpqzZgQ5AqoFR6sBlGlYLPlkqILkKdIF3cPfQNemoqIYVNOckuEpCUp2LuTpStPSBqmEzilNkparM5JJDg3ZnHh1iYKpd8qRbKDYBsunhTTVoUw+IzqCk8wKcxb9JKiE8z3ABTTUGsNY09wJISlSjmq6iWYgWYBIJJvQAbwD+kKVISg5QhQbQKlhOUJL3VnINB96zAZblRa9GFOWwzX0r6QTDI0oQ4pfugXrViH84FRE3tWUVGWAsBylKQTUMGJzK6FnLUjj8quzIUCUgGrEkhnIuAlhT8wD4mA2D00AatvtEiuFlAlRFqB9FMlLWa1feJHSSsX68rxHh6paQpE1SWckXBcU8wdYzOE/V85YmINFJLZh6PlIp4PHYkcesdXq/pnjqsVhUrUnKXUKF+4SPdo18KgHz9rxIkdc+ORLjqXlKFqfcRhSMEJ3D1YdXdmSP/rmGg6GsSJGLP9Nb4+MyOKzUT8PKSsgSZhCT/wAgpipuoDNH1Ph3H5pJUSlnsBsco16PEiQ5yLxrQ4X9RKWlMtSQc7gkEhr19o9Xw8OjIS+Us+pGjxIkOP05NeTLHoYMU0aJEjs5oIhESJAcJgOYvEiRcR2Wu0XmRIkZ/AtNpGbRKqCqgVE9RlH7x2JBVOHYQ5cyyFrJzk5QBsAkVYAdd4GjDJCjOasszGGrKDrGY2cgaWDRIkRdJrZSp13ASAp6jtUgkp/xYpDDeNDD4YOWOnw1v1e5jsSEi2kuK4XNMkByEiaFEA3JlrKX6JIBA6Roy5eRLDSm1SWenrHIkJ+l/AcElwnfLcbkOTWvk8dnzmmBIAD0dtGNvQRIkPxSa5p7TTLmU4uT2YRlYmwqXAFd4rh5QBWFc3ZzFIS1GCk5lGlcxdnfSJEiF+GOxCVJ3UKkX5HI3/2YJLk9qouSEoKgQLqcf5fp0qA/WJEgi39Q8vMAEsjMB0D8tG0gHDuHIQezZ5a8ystaFRzFjs5JaJEh+m+HsZhxLDupiQAAQAKGzDYAeUciRI3jGv/Z"/>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5122" name="Picture 2" descr="http://www.whereismacedonia.org/images/about_macedonia/history/pre-history/21-Sungir-Russia.jpg"/>
          <p:cNvPicPr>
            <a:picLocks noChangeAspect="1" noChangeArrowheads="1"/>
          </p:cNvPicPr>
          <p:nvPr/>
        </p:nvPicPr>
        <p:blipFill>
          <a:blip r:embed="rId5" cstate="print"/>
          <a:srcRect/>
          <a:stretch>
            <a:fillRect/>
          </a:stretch>
        </p:blipFill>
        <p:spPr bwMode="auto">
          <a:xfrm>
            <a:off x="2057400" y="3048000"/>
            <a:ext cx="1827414" cy="3514726"/>
          </a:xfrm>
          <a:prstGeom prst="rect">
            <a:avLst/>
          </a:prstGeom>
          <a:noFill/>
        </p:spPr>
      </p:pic>
    </p:spTree>
    <p:extLst>
      <p:ext uri="{BB962C8B-B14F-4D97-AF65-F5344CB8AC3E}">
        <p14:creationId xmlns:p14="http://schemas.microsoft.com/office/powerpoint/2010/main" val="57607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20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182"/>
                                        </p:tgtEl>
                                        <p:attrNameLst>
                                          <p:attrName>style.visibility</p:attrName>
                                        </p:attrNameLst>
                                      </p:cBhvr>
                                      <p:to>
                                        <p:strVal val="visible"/>
                                      </p:to>
                                    </p:set>
                                    <p:animEffect transition="in" filter="fade">
                                      <p:cBhvr>
                                        <p:cTn id="12" dur="2000"/>
                                        <p:tgtEl>
                                          <p:spTgt spid="5018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20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1" end="1"/>
                                            </p:txEl>
                                          </p:spTgt>
                                        </p:tgtEl>
                                        <p:attrNameLst>
                                          <p:attrName>style.visibility</p:attrName>
                                        </p:attrNameLst>
                                      </p:cBhvr>
                                      <p:to>
                                        <p:strVal val="visible"/>
                                      </p:to>
                                    </p:set>
                                    <p:animEffect transition="in" filter="fade">
                                      <p:cBhvr>
                                        <p:cTn id="22" dur="2000"/>
                                        <p:tgtEl>
                                          <p:spTgt spid="10">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122"/>
                                        </p:tgtEl>
                                        <p:attrNameLst>
                                          <p:attrName>style.visibility</p:attrName>
                                        </p:attrNameLst>
                                      </p:cBhvr>
                                      <p:to>
                                        <p:strVal val="visible"/>
                                      </p:to>
                                    </p:set>
                                    <p:animEffect transition="in" filter="fade">
                                      <p:cBhvr>
                                        <p:cTn id="27" dur="2000"/>
                                        <p:tgtEl>
                                          <p:spTgt spid="51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0178"/>
                                        </p:tgtEl>
                                        <p:attrNameLst>
                                          <p:attrName>style.visibility</p:attrName>
                                        </p:attrNameLst>
                                      </p:cBhvr>
                                      <p:to>
                                        <p:strVal val="visible"/>
                                      </p:to>
                                    </p:set>
                                    <p:animEffect transition="in" filter="fade">
                                      <p:cBhvr>
                                        <p:cTn id="32" dur="2000"/>
                                        <p:tgtEl>
                                          <p:spTgt spid="50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639762"/>
          </a:xfrm>
        </p:spPr>
        <p:txBody>
          <a:bodyPr>
            <a:normAutofit/>
          </a:bodyPr>
          <a:lstStyle/>
          <a:p>
            <a:r>
              <a:rPr lang="en-US" sz="2800" b="1" dirty="0"/>
              <a:t>Cave rituals</a:t>
            </a:r>
          </a:p>
        </p:txBody>
      </p:sp>
      <p:sp>
        <p:nvSpPr>
          <p:cNvPr id="3" name="Content Placeholder 2"/>
          <p:cNvSpPr>
            <a:spLocks noGrp="1"/>
          </p:cNvSpPr>
          <p:nvPr>
            <p:ph idx="1"/>
          </p:nvPr>
        </p:nvSpPr>
        <p:spPr>
          <a:xfrm>
            <a:off x="1676400" y="1066800"/>
            <a:ext cx="4572000" cy="609600"/>
          </a:xfrm>
        </p:spPr>
        <p:txBody>
          <a:bodyPr>
            <a:normAutofit fontScale="85000" lnSpcReduction="10000"/>
          </a:bodyPr>
          <a:lstStyle/>
          <a:p>
            <a:r>
              <a:rPr lang="en-US" sz="2400" dirty="0"/>
              <a:t>Upper Paleolithic Cave Ventures</a:t>
            </a:r>
          </a:p>
        </p:txBody>
      </p:sp>
      <p:pic>
        <p:nvPicPr>
          <p:cNvPr id="4" name="Picture 4" descr="http://www.virginiacaves.org/images/014.jpg"/>
          <p:cNvPicPr>
            <a:picLocks noChangeAspect="1" noChangeArrowheads="1"/>
          </p:cNvPicPr>
          <p:nvPr/>
        </p:nvPicPr>
        <p:blipFill>
          <a:blip r:embed="rId2" cstate="print"/>
          <a:srcRect/>
          <a:stretch>
            <a:fillRect/>
          </a:stretch>
        </p:blipFill>
        <p:spPr bwMode="auto">
          <a:xfrm>
            <a:off x="6248400" y="2004489"/>
            <a:ext cx="1643970" cy="2514601"/>
          </a:xfrm>
          <a:prstGeom prst="rect">
            <a:avLst/>
          </a:prstGeom>
          <a:noFill/>
        </p:spPr>
      </p:pic>
      <p:pic>
        <p:nvPicPr>
          <p:cNvPr id="5" name="Picture 2" descr="http://static.environmentalgraffiti.com/sites/default/files/images/http-inlinethumb08.webshots.com-38215-2366648500102347975S500x500Q85.jpg"/>
          <p:cNvPicPr>
            <a:picLocks noChangeAspect="1" noChangeArrowheads="1"/>
          </p:cNvPicPr>
          <p:nvPr/>
        </p:nvPicPr>
        <p:blipFill>
          <a:blip r:embed="rId3" cstate="print"/>
          <a:srcRect/>
          <a:stretch>
            <a:fillRect/>
          </a:stretch>
        </p:blipFill>
        <p:spPr bwMode="auto">
          <a:xfrm>
            <a:off x="3810000" y="4419600"/>
            <a:ext cx="2095500" cy="1986534"/>
          </a:xfrm>
          <a:prstGeom prst="rect">
            <a:avLst/>
          </a:prstGeom>
          <a:noFill/>
        </p:spPr>
      </p:pic>
      <p:pic>
        <p:nvPicPr>
          <p:cNvPr id="6" name="Picture 4" descr="https://encrypted-tbn0.gstatic.com/images?q=tbn:ANd9GcTHjV5njbf9CiY6hkjRZ44zIbNqySC-dg8ooubBA2z_i_KCbtCg"/>
          <p:cNvPicPr>
            <a:picLocks noChangeAspect="1" noChangeArrowheads="1"/>
          </p:cNvPicPr>
          <p:nvPr/>
        </p:nvPicPr>
        <p:blipFill>
          <a:blip r:embed="rId4" cstate="print"/>
          <a:srcRect/>
          <a:stretch>
            <a:fillRect/>
          </a:stretch>
        </p:blipFill>
        <p:spPr bwMode="auto">
          <a:xfrm>
            <a:off x="8743950" y="1109317"/>
            <a:ext cx="1752600" cy="2694624"/>
          </a:xfrm>
          <a:prstGeom prst="rect">
            <a:avLst/>
          </a:prstGeom>
          <a:noFill/>
        </p:spPr>
      </p:pic>
      <p:pic>
        <p:nvPicPr>
          <p:cNvPr id="1026" name="Picture 2" descr="http://www.mchsapah.com/uploads/1/0/0/8/10083965/1147418_orig.jpg"/>
          <p:cNvPicPr>
            <a:picLocks noChangeAspect="1" noChangeArrowheads="1"/>
          </p:cNvPicPr>
          <p:nvPr/>
        </p:nvPicPr>
        <p:blipFill>
          <a:blip r:embed="rId5" cstate="print"/>
          <a:srcRect/>
          <a:stretch>
            <a:fillRect/>
          </a:stretch>
        </p:blipFill>
        <p:spPr bwMode="auto">
          <a:xfrm>
            <a:off x="6858000" y="4841473"/>
            <a:ext cx="3638550" cy="1833987"/>
          </a:xfrm>
          <a:prstGeom prst="rect">
            <a:avLst/>
          </a:prstGeom>
          <a:noFill/>
        </p:spPr>
      </p:pic>
      <p:pic>
        <p:nvPicPr>
          <p:cNvPr id="8" name="Picture 6" descr="http://www.crystalinks.com/sacred_cave2.jpg"/>
          <p:cNvPicPr>
            <a:picLocks noChangeAspect="1" noChangeArrowheads="1"/>
          </p:cNvPicPr>
          <p:nvPr/>
        </p:nvPicPr>
        <p:blipFill>
          <a:blip r:embed="rId6" cstate="print"/>
          <a:srcRect/>
          <a:stretch>
            <a:fillRect/>
          </a:stretch>
        </p:blipFill>
        <p:spPr bwMode="auto">
          <a:xfrm>
            <a:off x="1676400" y="2028825"/>
            <a:ext cx="1593850" cy="2390775"/>
          </a:xfrm>
          <a:prstGeom prst="rect">
            <a:avLst/>
          </a:prstGeom>
          <a:noFill/>
        </p:spPr>
      </p:pic>
    </p:spTree>
    <p:extLst>
      <p:ext uri="{BB962C8B-B14F-4D97-AF65-F5344CB8AC3E}">
        <p14:creationId xmlns:p14="http://schemas.microsoft.com/office/powerpoint/2010/main" val="235549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20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20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381000"/>
            <a:ext cx="8229600" cy="762000"/>
          </a:xfrm>
        </p:spPr>
        <p:txBody>
          <a:bodyPr>
            <a:normAutofit/>
          </a:bodyPr>
          <a:lstStyle/>
          <a:p>
            <a:pPr algn="ctr"/>
            <a:r>
              <a:rPr lang="en-US" sz="2800" b="1" dirty="0"/>
              <a:t>Neanderthal rituals</a:t>
            </a:r>
          </a:p>
        </p:txBody>
      </p:sp>
      <p:sp>
        <p:nvSpPr>
          <p:cNvPr id="8" name="Content Placeholder 7"/>
          <p:cNvSpPr>
            <a:spLocks noGrp="1"/>
          </p:cNvSpPr>
          <p:nvPr>
            <p:ph idx="1"/>
          </p:nvPr>
        </p:nvSpPr>
        <p:spPr/>
        <p:txBody>
          <a:bodyPr/>
          <a:lstStyle/>
          <a:p>
            <a:r>
              <a:rPr lang="en-US" dirty="0"/>
              <a:t>      </a:t>
            </a:r>
          </a:p>
          <a:p>
            <a:endParaRPr lang="en-US" dirty="0"/>
          </a:p>
          <a:p>
            <a:endParaRPr lang="en-US" dirty="0"/>
          </a:p>
          <a:p>
            <a:endParaRPr lang="en-US" dirty="0"/>
          </a:p>
        </p:txBody>
      </p:sp>
      <p:pic>
        <p:nvPicPr>
          <p:cNvPr id="1026" name="Picture 2" descr="bruniquel sanctuary"/>
          <p:cNvPicPr>
            <a:picLocks noChangeAspect="1" noChangeArrowheads="1"/>
          </p:cNvPicPr>
          <p:nvPr/>
        </p:nvPicPr>
        <p:blipFill>
          <a:blip r:embed="rId3" cstate="print"/>
          <a:srcRect/>
          <a:stretch>
            <a:fillRect/>
          </a:stretch>
        </p:blipFill>
        <p:spPr bwMode="auto">
          <a:xfrm>
            <a:off x="4724400" y="1676400"/>
            <a:ext cx="2833688" cy="3200400"/>
          </a:xfrm>
          <a:prstGeom prst="rect">
            <a:avLst/>
          </a:prstGeom>
          <a:noFill/>
        </p:spPr>
      </p:pic>
      <p:sp>
        <p:nvSpPr>
          <p:cNvPr id="6" name="TextBox 5"/>
          <p:cNvSpPr txBox="1"/>
          <p:nvPr/>
        </p:nvSpPr>
        <p:spPr>
          <a:xfrm>
            <a:off x="4419600" y="5105400"/>
            <a:ext cx="3733800" cy="369332"/>
          </a:xfrm>
          <a:prstGeom prst="rect">
            <a:avLst/>
          </a:prstGeom>
          <a:noFill/>
        </p:spPr>
        <p:txBody>
          <a:bodyPr wrap="square" rtlCol="0">
            <a:spAutoFit/>
          </a:bodyPr>
          <a:lstStyle/>
          <a:p>
            <a:r>
              <a:rPr lang="en-US" dirty="0" err="1"/>
              <a:t>Bruniquel</a:t>
            </a:r>
            <a:r>
              <a:rPr lang="en-US" dirty="0"/>
              <a:t> Cave “bear cult” rituals</a:t>
            </a:r>
          </a:p>
        </p:txBody>
      </p:sp>
    </p:spTree>
    <p:extLst>
      <p:ext uri="{BB962C8B-B14F-4D97-AF65-F5344CB8AC3E}">
        <p14:creationId xmlns:p14="http://schemas.microsoft.com/office/powerpoint/2010/main" val="157254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20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20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2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381000"/>
            <a:ext cx="8229600" cy="762000"/>
          </a:xfrm>
        </p:spPr>
        <p:txBody>
          <a:bodyPr>
            <a:normAutofit/>
          </a:bodyPr>
          <a:lstStyle/>
          <a:p>
            <a:pPr algn="ctr"/>
            <a:r>
              <a:rPr lang="en-US" sz="2800" b="1" dirty="0"/>
              <a:t>Cave rituals</a:t>
            </a:r>
          </a:p>
        </p:txBody>
      </p:sp>
      <p:sp>
        <p:nvSpPr>
          <p:cNvPr id="8" name="Content Placeholder 7"/>
          <p:cNvSpPr>
            <a:spLocks noGrp="1"/>
          </p:cNvSpPr>
          <p:nvPr>
            <p:ph idx="1"/>
          </p:nvPr>
        </p:nvSpPr>
        <p:spPr>
          <a:xfrm>
            <a:off x="1828800" y="1143000"/>
            <a:ext cx="8229600" cy="228600"/>
          </a:xfrm>
        </p:spPr>
        <p:txBody>
          <a:bodyPr>
            <a:normAutofit fontScale="25000" lnSpcReduction="20000"/>
          </a:bodyPr>
          <a:lstStyle/>
          <a:p>
            <a:pPr>
              <a:buNone/>
            </a:pPr>
            <a:r>
              <a:rPr lang="en-US" dirty="0"/>
              <a:t>      </a:t>
            </a:r>
          </a:p>
          <a:p>
            <a:endParaRPr lang="en-US" dirty="0"/>
          </a:p>
          <a:p>
            <a:endParaRPr lang="en-US" dirty="0"/>
          </a:p>
          <a:p>
            <a:endParaRPr lang="en-US" dirty="0"/>
          </a:p>
        </p:txBody>
      </p:sp>
      <p:pic>
        <p:nvPicPr>
          <p:cNvPr id="1026" name="Picture 2" descr="bruniquel sanctuary"/>
          <p:cNvPicPr>
            <a:picLocks noChangeAspect="1" noChangeArrowheads="1"/>
          </p:cNvPicPr>
          <p:nvPr/>
        </p:nvPicPr>
        <p:blipFill>
          <a:blip r:embed="rId3" cstate="print"/>
          <a:srcRect/>
          <a:stretch>
            <a:fillRect/>
          </a:stretch>
        </p:blipFill>
        <p:spPr bwMode="auto">
          <a:xfrm>
            <a:off x="6172200" y="1524000"/>
            <a:ext cx="2833688" cy="3200400"/>
          </a:xfrm>
          <a:prstGeom prst="rect">
            <a:avLst/>
          </a:prstGeom>
          <a:noFill/>
        </p:spPr>
      </p:pic>
      <p:sp>
        <p:nvSpPr>
          <p:cNvPr id="6" name="TextBox 5"/>
          <p:cNvSpPr txBox="1"/>
          <p:nvPr/>
        </p:nvSpPr>
        <p:spPr>
          <a:xfrm>
            <a:off x="6172200" y="5105401"/>
            <a:ext cx="3733800" cy="646331"/>
          </a:xfrm>
          <a:prstGeom prst="rect">
            <a:avLst/>
          </a:prstGeom>
          <a:noFill/>
        </p:spPr>
        <p:txBody>
          <a:bodyPr wrap="square" rtlCol="0">
            <a:spAutoFit/>
          </a:bodyPr>
          <a:lstStyle/>
          <a:p>
            <a:r>
              <a:rPr lang="en-US" dirty="0" err="1"/>
              <a:t>Bruniquel</a:t>
            </a:r>
            <a:r>
              <a:rPr lang="en-US" dirty="0"/>
              <a:t> Cave “bear cult” rituals, Neanderthals</a:t>
            </a:r>
          </a:p>
        </p:txBody>
      </p:sp>
      <p:pic>
        <p:nvPicPr>
          <p:cNvPr id="7" name="Picture 6"/>
          <p:cNvPicPr/>
          <p:nvPr/>
        </p:nvPicPr>
        <p:blipFill>
          <a:blip r:embed="rId4" cstate="print"/>
          <a:srcRect/>
          <a:stretch>
            <a:fillRect/>
          </a:stretch>
        </p:blipFill>
        <p:spPr bwMode="auto">
          <a:xfrm rot="16200000">
            <a:off x="2514600" y="1905000"/>
            <a:ext cx="2133600" cy="2743200"/>
          </a:xfrm>
          <a:prstGeom prst="rect">
            <a:avLst/>
          </a:prstGeom>
          <a:noFill/>
          <a:ln w="9525">
            <a:noFill/>
            <a:miter lim="800000"/>
            <a:headEnd/>
            <a:tailEnd/>
          </a:ln>
        </p:spPr>
      </p:pic>
      <p:sp>
        <p:nvSpPr>
          <p:cNvPr id="9" name="TextBox 8"/>
          <p:cNvSpPr txBox="1"/>
          <p:nvPr/>
        </p:nvSpPr>
        <p:spPr>
          <a:xfrm>
            <a:off x="2057400" y="4876800"/>
            <a:ext cx="3048000" cy="369332"/>
          </a:xfrm>
          <a:prstGeom prst="rect">
            <a:avLst/>
          </a:prstGeom>
          <a:noFill/>
        </p:spPr>
        <p:txBody>
          <a:bodyPr wrap="square" rtlCol="0">
            <a:spAutoFit/>
          </a:bodyPr>
          <a:lstStyle/>
          <a:p>
            <a:r>
              <a:rPr lang="en-US" dirty="0"/>
              <a:t>Rhino Cave, Botswana, </a:t>
            </a:r>
            <a:r>
              <a:rPr lang="en-US" dirty="0" err="1"/>
              <a:t>Hss</a:t>
            </a:r>
            <a:endParaRPr lang="en-US" dirty="0"/>
          </a:p>
        </p:txBody>
      </p:sp>
    </p:spTree>
    <p:extLst>
      <p:ext uri="{BB962C8B-B14F-4D97-AF65-F5344CB8AC3E}">
        <p14:creationId xmlns:p14="http://schemas.microsoft.com/office/powerpoint/2010/main" val="442087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20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20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fade">
                                      <p:cBhvr>
                                        <p:cTn id="22" dur="20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381000"/>
            <a:ext cx="8229600" cy="609600"/>
          </a:xfrm>
        </p:spPr>
        <p:txBody>
          <a:bodyPr>
            <a:normAutofit fontScale="90000"/>
          </a:bodyPr>
          <a:lstStyle/>
          <a:p>
            <a:pPr algn="ctr"/>
            <a:r>
              <a:rPr lang="en-US" sz="3200" dirty="0"/>
              <a:t>Ritual: Robbing nature of the last word</a:t>
            </a:r>
          </a:p>
        </p:txBody>
      </p:sp>
      <p:sp>
        <p:nvSpPr>
          <p:cNvPr id="2" name="Content Placeholder 1"/>
          <p:cNvSpPr>
            <a:spLocks noGrp="1"/>
          </p:cNvSpPr>
          <p:nvPr>
            <p:ph idx="1"/>
          </p:nvPr>
        </p:nvSpPr>
        <p:spPr>
          <a:xfrm>
            <a:off x="8534400" y="5562600"/>
            <a:ext cx="1676400" cy="533400"/>
          </a:xfrm>
        </p:spPr>
        <p:txBody>
          <a:bodyPr/>
          <a:lstStyle/>
          <a:p>
            <a:endParaRPr lang="en-US" dirty="0"/>
          </a:p>
        </p:txBody>
      </p:sp>
      <p:pic>
        <p:nvPicPr>
          <p:cNvPr id="1026" name="Picture 2" descr="http://wp.patheos.com.s3.amazonaws.com/blogs/deaconsbench/files/2013/10/100_16501.jpg"/>
          <p:cNvPicPr>
            <a:picLocks noChangeAspect="1" noChangeArrowheads="1"/>
          </p:cNvPicPr>
          <p:nvPr/>
        </p:nvPicPr>
        <p:blipFill>
          <a:blip r:embed="rId2" cstate="print"/>
          <a:srcRect/>
          <a:stretch>
            <a:fillRect/>
          </a:stretch>
        </p:blipFill>
        <p:spPr bwMode="auto">
          <a:xfrm>
            <a:off x="2057401" y="1295401"/>
            <a:ext cx="2692401" cy="2019301"/>
          </a:xfrm>
          <a:prstGeom prst="rect">
            <a:avLst/>
          </a:prstGeom>
          <a:noFill/>
        </p:spPr>
      </p:pic>
      <p:pic>
        <p:nvPicPr>
          <p:cNvPr id="1028" name="Picture 4" descr="https://encrypted-tbn0.gstatic.com/images?q=tbn:ANd9GcQioeS8RzSeq7tVfeF6nWyxwtFT6GzwybGYBmwe3ZUT3oD99dZK"/>
          <p:cNvPicPr>
            <a:picLocks noChangeAspect="1" noChangeArrowheads="1"/>
          </p:cNvPicPr>
          <p:nvPr/>
        </p:nvPicPr>
        <p:blipFill>
          <a:blip r:embed="rId3" cstate="print"/>
          <a:srcRect/>
          <a:stretch>
            <a:fillRect/>
          </a:stretch>
        </p:blipFill>
        <p:spPr bwMode="auto">
          <a:xfrm>
            <a:off x="2895601" y="3886200"/>
            <a:ext cx="1876425" cy="2438400"/>
          </a:xfrm>
          <a:prstGeom prst="rect">
            <a:avLst/>
          </a:prstGeom>
          <a:noFill/>
        </p:spPr>
      </p:pic>
      <p:pic>
        <p:nvPicPr>
          <p:cNvPr id="1030" name="Picture 6" descr="http://upload.wikimedia.org/wikipedia/commons/3/3d/Wedding_rings.jpg"/>
          <p:cNvPicPr>
            <a:picLocks noChangeAspect="1" noChangeArrowheads="1"/>
          </p:cNvPicPr>
          <p:nvPr/>
        </p:nvPicPr>
        <p:blipFill>
          <a:blip r:embed="rId4" cstate="print"/>
          <a:srcRect/>
          <a:stretch>
            <a:fillRect/>
          </a:stretch>
        </p:blipFill>
        <p:spPr bwMode="auto">
          <a:xfrm>
            <a:off x="5410200" y="1219200"/>
            <a:ext cx="2540000" cy="1905000"/>
          </a:xfrm>
          <a:prstGeom prst="rect">
            <a:avLst/>
          </a:prstGeom>
          <a:noFill/>
        </p:spPr>
      </p:pic>
      <p:pic>
        <p:nvPicPr>
          <p:cNvPr id="1032" name="Picture 8" descr="http://www.aboutourkids.org/files/Girl_at_Funeral.jpg"/>
          <p:cNvPicPr>
            <a:picLocks noChangeAspect="1" noChangeArrowheads="1"/>
          </p:cNvPicPr>
          <p:nvPr/>
        </p:nvPicPr>
        <p:blipFill>
          <a:blip r:embed="rId5" cstate="print"/>
          <a:srcRect/>
          <a:stretch>
            <a:fillRect/>
          </a:stretch>
        </p:blipFill>
        <p:spPr bwMode="auto">
          <a:xfrm>
            <a:off x="6096000" y="4038601"/>
            <a:ext cx="3136900" cy="2352675"/>
          </a:xfrm>
          <a:prstGeom prst="rect">
            <a:avLst/>
          </a:prstGeom>
          <a:noFill/>
        </p:spPr>
      </p:pic>
      <p:pic>
        <p:nvPicPr>
          <p:cNvPr id="8" name="Picture 4" descr="http://www.viven.com.uy/571/eng/images/1016195766_7.jpg"/>
          <p:cNvPicPr>
            <a:picLocks noChangeAspect="1" noChangeArrowheads="1"/>
          </p:cNvPicPr>
          <p:nvPr/>
        </p:nvPicPr>
        <p:blipFill>
          <a:blip r:embed="rId6" cstate="print"/>
          <a:srcRect/>
          <a:stretch>
            <a:fillRect/>
          </a:stretch>
        </p:blipFill>
        <p:spPr bwMode="auto">
          <a:xfrm>
            <a:off x="8534401" y="1143000"/>
            <a:ext cx="1693333" cy="2438400"/>
          </a:xfrm>
          <a:prstGeom prst="rect">
            <a:avLst/>
          </a:prstGeom>
          <a:noFill/>
        </p:spPr>
      </p:pic>
    </p:spTree>
    <p:extLst>
      <p:ext uri="{BB962C8B-B14F-4D97-AF65-F5344CB8AC3E}">
        <p14:creationId xmlns:p14="http://schemas.microsoft.com/office/powerpoint/2010/main" val="310784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20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fade">
                                      <p:cBhvr>
                                        <p:cTn id="17" dur="2000"/>
                                        <p:tgtEl>
                                          <p:spTgt spid="10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30"/>
                                        </p:tgtEl>
                                        <p:attrNameLst>
                                          <p:attrName>style.visibility</p:attrName>
                                        </p:attrNameLst>
                                      </p:cBhvr>
                                      <p:to>
                                        <p:strVal val="visible"/>
                                      </p:to>
                                    </p:set>
                                    <p:animEffect transition="in" filter="fade">
                                      <p:cBhvr>
                                        <p:cTn id="22" dur="2000"/>
                                        <p:tgtEl>
                                          <p:spTgt spid="10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32"/>
                                        </p:tgtEl>
                                        <p:attrNameLst>
                                          <p:attrName>style.visibility</p:attrName>
                                        </p:attrNameLst>
                                      </p:cBhvr>
                                      <p:to>
                                        <p:strVal val="visible"/>
                                      </p:to>
                                    </p:set>
                                    <p:animEffect transition="in" filter="fade">
                                      <p:cBhvr>
                                        <p:cTn id="27" dur="2000"/>
                                        <p:tgtEl>
                                          <p:spTgt spid="103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715962"/>
          </a:xfrm>
        </p:spPr>
        <p:txBody>
          <a:bodyPr>
            <a:normAutofit/>
          </a:bodyPr>
          <a:lstStyle/>
          <a:p>
            <a:r>
              <a:rPr lang="en-US" sz="3200" b="1" dirty="0"/>
              <a:t>The ritual plea</a:t>
            </a:r>
          </a:p>
        </p:txBody>
      </p:sp>
      <p:pic>
        <p:nvPicPr>
          <p:cNvPr id="14342" name="Picture 6" descr="http://thumbs.dreamstime.com/z/man-begging-lost-hope-2274696.jpg"/>
          <p:cNvPicPr>
            <a:picLocks noGrp="1" noChangeAspect="1" noChangeArrowheads="1"/>
          </p:cNvPicPr>
          <p:nvPr>
            <p:ph idx="1"/>
          </p:nvPr>
        </p:nvPicPr>
        <p:blipFill>
          <a:blip r:embed="rId2" cstate="print"/>
          <a:srcRect/>
          <a:stretch>
            <a:fillRect/>
          </a:stretch>
        </p:blipFill>
        <p:spPr bwMode="auto">
          <a:xfrm>
            <a:off x="4724401" y="4876800"/>
            <a:ext cx="2176005" cy="1600200"/>
          </a:xfrm>
          <a:prstGeom prst="rect">
            <a:avLst/>
          </a:prstGeom>
          <a:noFill/>
        </p:spPr>
      </p:pic>
      <p:pic>
        <p:nvPicPr>
          <p:cNvPr id="14340" name="Picture 4" descr="http://farm1.staticflickr.com/91/246904776_efafadabb5_z.jpg?zz=1"/>
          <p:cNvPicPr>
            <a:picLocks noChangeAspect="1" noChangeArrowheads="1"/>
          </p:cNvPicPr>
          <p:nvPr/>
        </p:nvPicPr>
        <p:blipFill>
          <a:blip r:embed="rId3" cstate="print"/>
          <a:srcRect/>
          <a:stretch>
            <a:fillRect/>
          </a:stretch>
        </p:blipFill>
        <p:spPr bwMode="auto">
          <a:xfrm>
            <a:off x="1981201" y="1524000"/>
            <a:ext cx="3937789" cy="2971800"/>
          </a:xfrm>
          <a:prstGeom prst="rect">
            <a:avLst/>
          </a:prstGeom>
          <a:noFill/>
        </p:spPr>
      </p:pic>
      <p:pic>
        <p:nvPicPr>
          <p:cNvPr id="7" name="Picture 4" descr="http://natgeotv.com.au/content/cache/600x600/gallery/trapped/Alive%20In%20The%20Andes%20%7B852%7D.jpg"/>
          <p:cNvPicPr>
            <a:picLocks noChangeAspect="1" noChangeArrowheads="1"/>
          </p:cNvPicPr>
          <p:nvPr/>
        </p:nvPicPr>
        <p:blipFill>
          <a:blip r:embed="rId4" cstate="print"/>
          <a:srcRect/>
          <a:stretch>
            <a:fillRect/>
          </a:stretch>
        </p:blipFill>
        <p:spPr bwMode="auto">
          <a:xfrm>
            <a:off x="6096000" y="609600"/>
            <a:ext cx="3787456" cy="2133600"/>
          </a:xfrm>
          <a:prstGeom prst="rect">
            <a:avLst/>
          </a:prstGeom>
          <a:noFill/>
        </p:spPr>
      </p:pic>
      <p:pic>
        <p:nvPicPr>
          <p:cNvPr id="30722" name="Picture 2" descr="http://images.npg.org.uk/264_325/6/4/mw208764.jpg"/>
          <p:cNvPicPr>
            <a:picLocks noChangeAspect="1" noChangeArrowheads="1"/>
          </p:cNvPicPr>
          <p:nvPr/>
        </p:nvPicPr>
        <p:blipFill>
          <a:blip r:embed="rId5" cstate="print"/>
          <a:srcRect/>
          <a:stretch>
            <a:fillRect/>
          </a:stretch>
        </p:blipFill>
        <p:spPr bwMode="auto">
          <a:xfrm>
            <a:off x="7620000" y="2971801"/>
            <a:ext cx="2343150" cy="3095625"/>
          </a:xfrm>
          <a:prstGeom prst="rect">
            <a:avLst/>
          </a:prstGeom>
          <a:noFill/>
        </p:spPr>
      </p:pic>
    </p:spTree>
    <p:extLst>
      <p:ext uri="{BB962C8B-B14F-4D97-AF65-F5344CB8AC3E}">
        <p14:creationId xmlns:p14="http://schemas.microsoft.com/office/powerpoint/2010/main" val="206818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42"/>
                                        </p:tgtEl>
                                        <p:attrNameLst>
                                          <p:attrName>style.visibility</p:attrName>
                                        </p:attrNameLst>
                                      </p:cBhvr>
                                      <p:to>
                                        <p:strVal val="visible"/>
                                      </p:to>
                                    </p:set>
                                    <p:animEffect transition="in" filter="fade">
                                      <p:cBhvr>
                                        <p:cTn id="7" dur="2000"/>
                                        <p:tgtEl>
                                          <p:spTgt spid="143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22"/>
                                        </p:tgtEl>
                                        <p:attrNameLst>
                                          <p:attrName>style.visibility</p:attrName>
                                        </p:attrNameLst>
                                      </p:cBhvr>
                                      <p:to>
                                        <p:strVal val="visible"/>
                                      </p:to>
                                    </p:set>
                                    <p:animEffect transition="in" filter="fade">
                                      <p:cBhvr>
                                        <p:cTn id="17" dur="2000"/>
                                        <p:tgtEl>
                                          <p:spTgt spid="307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639762"/>
          </a:xfrm>
        </p:spPr>
        <p:txBody>
          <a:bodyPr>
            <a:normAutofit/>
          </a:bodyPr>
          <a:lstStyle/>
          <a:p>
            <a:r>
              <a:rPr lang="en-US" sz="3200" b="1" dirty="0"/>
              <a:t>The argument</a:t>
            </a:r>
          </a:p>
        </p:txBody>
      </p:sp>
      <p:sp>
        <p:nvSpPr>
          <p:cNvPr id="3" name="Content Placeholder 2"/>
          <p:cNvSpPr>
            <a:spLocks noGrp="1"/>
          </p:cNvSpPr>
          <p:nvPr>
            <p:ph idx="1"/>
          </p:nvPr>
        </p:nvSpPr>
        <p:spPr>
          <a:xfrm>
            <a:off x="1329847" y="1253552"/>
            <a:ext cx="5181600" cy="4533473"/>
          </a:xfrm>
        </p:spPr>
        <p:txBody>
          <a:bodyPr>
            <a:normAutofit/>
          </a:bodyPr>
          <a:lstStyle/>
          <a:p>
            <a:r>
              <a:rPr lang="en-US" dirty="0"/>
              <a:t>1. Humanity defined by cooperative communities</a:t>
            </a:r>
          </a:p>
          <a:p>
            <a:r>
              <a:rPr lang="en-US" dirty="0"/>
              <a:t>2. Community defined (costly) ritually ensured trust</a:t>
            </a:r>
          </a:p>
          <a:p>
            <a:r>
              <a:rPr lang="en-US" dirty="0"/>
              <a:t>Corollary: religious ritual especially powerful due to ‘cost.’ </a:t>
            </a:r>
          </a:p>
          <a:p>
            <a:r>
              <a:rPr lang="en-US" dirty="0"/>
              <a:t>3. Ritual sustains humanity/ elevates humanity</a:t>
            </a:r>
          </a:p>
        </p:txBody>
      </p:sp>
      <p:pic>
        <p:nvPicPr>
          <p:cNvPr id="1026" name="Picture 2" descr="http://i.usatoday.net/tech/_photos/2011/03/13/huntergathererx-large.jpg"/>
          <p:cNvPicPr>
            <a:picLocks noChangeAspect="1" noChangeArrowheads="1"/>
          </p:cNvPicPr>
          <p:nvPr/>
        </p:nvPicPr>
        <p:blipFill>
          <a:blip r:embed="rId2" cstate="print"/>
          <a:srcRect/>
          <a:stretch>
            <a:fillRect/>
          </a:stretch>
        </p:blipFill>
        <p:spPr bwMode="auto">
          <a:xfrm>
            <a:off x="7391400" y="1447801"/>
            <a:ext cx="2457450" cy="1845595"/>
          </a:xfrm>
          <a:prstGeom prst="rect">
            <a:avLst/>
          </a:prstGeom>
          <a:noFill/>
        </p:spPr>
      </p:pic>
      <p:pic>
        <p:nvPicPr>
          <p:cNvPr id="1028" name="Picture 4" descr="http://www.gutenberg.org/files/35915/35915-h/images/mandan-tortures.png"/>
          <p:cNvPicPr>
            <a:picLocks noChangeAspect="1" noChangeArrowheads="1"/>
          </p:cNvPicPr>
          <p:nvPr/>
        </p:nvPicPr>
        <p:blipFill>
          <a:blip r:embed="rId3" cstate="print"/>
          <a:srcRect/>
          <a:stretch>
            <a:fillRect/>
          </a:stretch>
        </p:blipFill>
        <p:spPr bwMode="auto">
          <a:xfrm>
            <a:off x="7086600" y="3682652"/>
            <a:ext cx="3200400" cy="2290572"/>
          </a:xfrm>
          <a:prstGeom prst="rect">
            <a:avLst/>
          </a:prstGeom>
          <a:noFill/>
        </p:spPr>
      </p:pic>
    </p:spTree>
    <p:extLst>
      <p:ext uri="{BB962C8B-B14F-4D97-AF65-F5344CB8AC3E}">
        <p14:creationId xmlns:p14="http://schemas.microsoft.com/office/powerpoint/2010/main" val="3497964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20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20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8"/>
                                        </p:tgtEl>
                                        <p:attrNameLst>
                                          <p:attrName>style.visibility</p:attrName>
                                        </p:attrNameLst>
                                      </p:cBhvr>
                                      <p:to>
                                        <p:strVal val="visible"/>
                                      </p:to>
                                    </p:set>
                                    <p:animEffect transition="in" filter="fade">
                                      <p:cBhvr>
                                        <p:cTn id="22" dur="2000"/>
                                        <p:tgtEl>
                                          <p:spTgt spid="10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20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74846"/>
            <a:ext cx="8229600" cy="715962"/>
          </a:xfrm>
        </p:spPr>
        <p:txBody>
          <a:bodyPr>
            <a:noAutofit/>
          </a:bodyPr>
          <a:lstStyle/>
          <a:p>
            <a:r>
              <a:rPr lang="en-US" sz="2000" b="1" dirty="0"/>
              <a:t>Argument 1</a:t>
            </a:r>
            <a:r>
              <a:rPr lang="en-US" sz="2000" dirty="0"/>
              <a:t>: Humanity defined by cooperative communities</a:t>
            </a:r>
            <a:br>
              <a:rPr lang="en-US" sz="2000" dirty="0"/>
            </a:br>
            <a:r>
              <a:rPr lang="en-US" sz="2000" b="1" dirty="0"/>
              <a:t>Michael </a:t>
            </a:r>
            <a:r>
              <a:rPr lang="en-US" sz="2000" b="1" dirty="0" err="1"/>
              <a:t>Tomasello</a:t>
            </a:r>
            <a:r>
              <a:rPr lang="en-US" sz="2000" dirty="0"/>
              <a:t>: Humans as the ‘ultra social’ animal</a:t>
            </a:r>
          </a:p>
        </p:txBody>
      </p:sp>
      <p:sp>
        <p:nvSpPr>
          <p:cNvPr id="3" name="Content Placeholder 2"/>
          <p:cNvSpPr>
            <a:spLocks noGrp="1"/>
          </p:cNvSpPr>
          <p:nvPr>
            <p:ph idx="1"/>
          </p:nvPr>
        </p:nvSpPr>
        <p:spPr>
          <a:xfrm>
            <a:off x="6096000" y="1377342"/>
            <a:ext cx="5601222" cy="2956663"/>
          </a:xfrm>
        </p:spPr>
        <p:txBody>
          <a:bodyPr>
            <a:normAutofit/>
          </a:bodyPr>
          <a:lstStyle/>
          <a:p>
            <a:r>
              <a:rPr lang="en-US" b="1" dirty="0"/>
              <a:t>Two step processes</a:t>
            </a:r>
            <a:r>
              <a:rPr lang="en-US" dirty="0"/>
              <a:t> to ultra-sociality:</a:t>
            </a:r>
          </a:p>
          <a:p>
            <a:pPr lvl="0"/>
            <a:r>
              <a:rPr lang="en-US" b="1" dirty="0"/>
              <a:t>Obligate cooperative foraging</a:t>
            </a:r>
            <a:r>
              <a:rPr lang="en-US" dirty="0"/>
              <a:t>. Created intrinsic motivation to </a:t>
            </a:r>
            <a:r>
              <a:rPr lang="en-US" dirty="0" smtClean="0"/>
              <a:t>cooperate (cooperative mind)</a:t>
            </a:r>
            <a:endParaRPr lang="en-US" dirty="0"/>
          </a:p>
          <a:p>
            <a:r>
              <a:rPr lang="en-US" b="1" dirty="0"/>
              <a:t>Group competition</a:t>
            </a:r>
            <a:r>
              <a:rPr lang="en-US" dirty="0"/>
              <a:t>: Created strong commitment to group and its cultural norms </a:t>
            </a:r>
            <a:r>
              <a:rPr lang="en-US" dirty="0" smtClean="0"/>
              <a:t>(tribal mind)</a:t>
            </a:r>
            <a:endParaRPr lang="en-US" dirty="0"/>
          </a:p>
        </p:txBody>
      </p:sp>
      <p:pic>
        <p:nvPicPr>
          <p:cNvPr id="4098" name="Picture 2" descr="http://www.mgmsolutions.com/storm_leopard/images/kala_bushman_2_tn.jpg"/>
          <p:cNvPicPr>
            <a:picLocks noChangeAspect="1" noChangeArrowheads="1"/>
          </p:cNvPicPr>
          <p:nvPr/>
        </p:nvPicPr>
        <p:blipFill>
          <a:blip r:embed="rId2" cstate="print"/>
          <a:srcRect/>
          <a:stretch>
            <a:fillRect/>
          </a:stretch>
        </p:blipFill>
        <p:spPr bwMode="auto">
          <a:xfrm>
            <a:off x="903962" y="5029138"/>
            <a:ext cx="2540448" cy="1619537"/>
          </a:xfrm>
          <a:prstGeom prst="rect">
            <a:avLst/>
          </a:prstGeom>
          <a:noFill/>
        </p:spPr>
      </p:pic>
      <p:pic>
        <p:nvPicPr>
          <p:cNvPr id="4100" name="Picture 4" descr="http://cdn2.business2community.com/wp-content/uploads/2013/09/leadership-lessons-from-tug-of-war.jpe"/>
          <p:cNvPicPr>
            <a:picLocks noChangeAspect="1" noChangeArrowheads="1"/>
          </p:cNvPicPr>
          <p:nvPr/>
        </p:nvPicPr>
        <p:blipFill>
          <a:blip r:embed="rId3" cstate="print"/>
          <a:srcRect/>
          <a:stretch>
            <a:fillRect/>
          </a:stretch>
        </p:blipFill>
        <p:spPr bwMode="auto">
          <a:xfrm>
            <a:off x="4442564" y="4720746"/>
            <a:ext cx="4178300" cy="1790700"/>
          </a:xfrm>
          <a:prstGeom prst="rect">
            <a:avLst/>
          </a:prstGeom>
          <a:noFill/>
        </p:spPr>
      </p:pic>
      <p:sp>
        <p:nvSpPr>
          <p:cNvPr id="4" name="TextBox 3"/>
          <p:cNvSpPr txBox="1"/>
          <p:nvPr/>
        </p:nvSpPr>
        <p:spPr>
          <a:xfrm>
            <a:off x="338203" y="1377342"/>
            <a:ext cx="5486400" cy="3693319"/>
          </a:xfrm>
          <a:prstGeom prst="rect">
            <a:avLst/>
          </a:prstGeom>
          <a:noFill/>
        </p:spPr>
        <p:txBody>
          <a:bodyPr wrap="square" rtlCol="0">
            <a:spAutoFit/>
          </a:bodyPr>
          <a:lstStyle/>
          <a:p>
            <a:r>
              <a:rPr lang="en-US" dirty="0"/>
              <a:t>Past approaches to defining ‘humanity’ have focused on </a:t>
            </a:r>
            <a:r>
              <a:rPr lang="en-US" b="1" dirty="0"/>
              <a:t>human rationality</a:t>
            </a:r>
            <a:r>
              <a:rPr lang="en-US" dirty="0"/>
              <a:t>. These attempts have failed largely due to the problem of arbitrariness. No rational trait is uniquely associated with (all) humans. Differences in degree. Where to draw the line?</a:t>
            </a:r>
          </a:p>
          <a:p>
            <a:r>
              <a:rPr lang="en-US" dirty="0"/>
              <a:t>Language?</a:t>
            </a:r>
          </a:p>
          <a:p>
            <a:r>
              <a:rPr lang="en-US" dirty="0"/>
              <a:t>TOM?</a:t>
            </a:r>
          </a:p>
          <a:p>
            <a:r>
              <a:rPr lang="en-US" dirty="0"/>
              <a:t>Abstraction?</a:t>
            </a:r>
          </a:p>
          <a:p>
            <a:r>
              <a:rPr lang="en-US" dirty="0"/>
              <a:t>Episodic memory?</a:t>
            </a:r>
          </a:p>
          <a:p>
            <a:r>
              <a:rPr lang="en-US" dirty="0"/>
              <a:t>Symbolism?</a:t>
            </a:r>
          </a:p>
          <a:p>
            <a:r>
              <a:rPr lang="en-US" dirty="0"/>
              <a:t>Analogical reasoning?</a:t>
            </a:r>
          </a:p>
          <a:p>
            <a:endParaRPr lang="en-US" dirty="0"/>
          </a:p>
          <a:p>
            <a:endParaRPr lang="en-US" dirty="0"/>
          </a:p>
        </p:txBody>
      </p:sp>
      <p:pic>
        <p:nvPicPr>
          <p:cNvPr id="7" name="Picture 2" descr="http://archiv.ethlife.ethz.ch/images/tomasello-l.jpg"/>
          <p:cNvPicPr>
            <a:picLocks noChangeAspect="1" noChangeArrowheads="1"/>
          </p:cNvPicPr>
          <p:nvPr/>
        </p:nvPicPr>
        <p:blipFill>
          <a:blip r:embed="rId4" cstate="print"/>
          <a:srcRect/>
          <a:stretch>
            <a:fillRect/>
          </a:stretch>
        </p:blipFill>
        <p:spPr bwMode="auto">
          <a:xfrm>
            <a:off x="9273640" y="4496843"/>
            <a:ext cx="2423582" cy="2014603"/>
          </a:xfrm>
          <a:prstGeom prst="rect">
            <a:avLst/>
          </a:prstGeom>
          <a:noFill/>
        </p:spPr>
      </p:pic>
    </p:spTree>
    <p:extLst>
      <p:ext uri="{BB962C8B-B14F-4D97-AF65-F5344CB8AC3E}">
        <p14:creationId xmlns:p14="http://schemas.microsoft.com/office/powerpoint/2010/main" val="247381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fade">
                                      <p:cBhvr>
                                        <p:cTn id="18" dur="500"/>
                                        <p:tgtEl>
                                          <p:spTgt spid="4">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500"/>
                                        <p:tgtEl>
                                          <p:spTgt spid="4">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Effect transition="in" filter="fade">
                                      <p:cBhvr>
                                        <p:cTn id="24" dur="500"/>
                                        <p:tgtEl>
                                          <p:spTgt spid="4">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6" end="6"/>
                                            </p:txEl>
                                          </p:spTgt>
                                        </p:tgtEl>
                                        <p:attrNameLst>
                                          <p:attrName>style.visibility</p:attrName>
                                        </p:attrNameLst>
                                      </p:cBhvr>
                                      <p:to>
                                        <p:strVal val="visible"/>
                                      </p:to>
                                    </p:set>
                                    <p:animEffect transition="in" filter="fade">
                                      <p:cBhvr>
                                        <p:cTn id="30" dur="500"/>
                                        <p:tgtEl>
                                          <p:spTgt spid="4">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0" end="0"/>
                                            </p:txEl>
                                          </p:spTgt>
                                        </p:tgtEl>
                                        <p:attrNameLst>
                                          <p:attrName>style.visibility</p:attrName>
                                        </p:attrNameLst>
                                      </p:cBhvr>
                                      <p:to>
                                        <p:strVal val="visible"/>
                                      </p:to>
                                    </p:set>
                                    <p:animEffect transition="in" filter="fade">
                                      <p:cBhvr>
                                        <p:cTn id="35" dur="500"/>
                                        <p:tgtEl>
                                          <p:spTgt spid="3">
                                            <p:txEl>
                                              <p:pRg st="0" end="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1" end="1"/>
                                            </p:txEl>
                                          </p:spTgt>
                                        </p:tgtEl>
                                        <p:attrNameLst>
                                          <p:attrName>style.visibility</p:attrName>
                                        </p:attrNameLst>
                                      </p:cBhvr>
                                      <p:to>
                                        <p:strVal val="visible"/>
                                      </p:to>
                                    </p:set>
                                    <p:animEffect transition="in" filter="fade">
                                      <p:cBhvr>
                                        <p:cTn id="38" dur="500"/>
                                        <p:tgtEl>
                                          <p:spTgt spid="3">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098"/>
                                        </p:tgtEl>
                                        <p:attrNameLst>
                                          <p:attrName>style.visibility</p:attrName>
                                        </p:attrNameLst>
                                      </p:cBhvr>
                                      <p:to>
                                        <p:strVal val="visible"/>
                                      </p:to>
                                    </p:set>
                                    <p:animEffect transition="in" filter="fade">
                                      <p:cBhvr>
                                        <p:cTn id="43" dur="500"/>
                                        <p:tgtEl>
                                          <p:spTgt spid="409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2" end="2"/>
                                            </p:txEl>
                                          </p:spTgt>
                                        </p:tgtEl>
                                        <p:attrNameLst>
                                          <p:attrName>style.visibility</p:attrName>
                                        </p:attrNameLst>
                                      </p:cBhvr>
                                      <p:to>
                                        <p:strVal val="visible"/>
                                      </p:to>
                                    </p:set>
                                    <p:animEffect transition="in" filter="fade">
                                      <p:cBhvr>
                                        <p:cTn id="48" dur="500"/>
                                        <p:tgtEl>
                                          <p:spTgt spid="3">
                                            <p:txEl>
                                              <p:pRg st="2" end="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100"/>
                                        </p:tgtEl>
                                        <p:attrNameLst>
                                          <p:attrName>style.visibility</p:attrName>
                                        </p:attrNameLst>
                                      </p:cBhvr>
                                      <p:to>
                                        <p:strVal val="visible"/>
                                      </p:to>
                                    </p:set>
                                    <p:animEffect transition="in" filter="fade">
                                      <p:cBhvr>
                                        <p:cTn id="53"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639762"/>
          </a:xfrm>
        </p:spPr>
        <p:txBody>
          <a:bodyPr>
            <a:normAutofit/>
          </a:bodyPr>
          <a:lstStyle/>
          <a:p>
            <a:r>
              <a:rPr lang="en-US" sz="2400" b="1" dirty="0"/>
              <a:t>Primate Cooperation</a:t>
            </a:r>
          </a:p>
        </p:txBody>
      </p:sp>
      <p:sp>
        <p:nvSpPr>
          <p:cNvPr id="3" name="Content Placeholder 2"/>
          <p:cNvSpPr>
            <a:spLocks noGrp="1"/>
          </p:cNvSpPr>
          <p:nvPr>
            <p:ph idx="1"/>
          </p:nvPr>
        </p:nvSpPr>
        <p:spPr>
          <a:xfrm>
            <a:off x="1981200" y="1066799"/>
            <a:ext cx="3810000" cy="4807907"/>
          </a:xfrm>
        </p:spPr>
        <p:txBody>
          <a:bodyPr>
            <a:normAutofit/>
          </a:bodyPr>
          <a:lstStyle/>
          <a:p>
            <a:r>
              <a:rPr lang="en-US" dirty="0"/>
              <a:t>Humans are primates and </a:t>
            </a:r>
            <a:r>
              <a:rPr lang="en-US" b="1" dirty="0"/>
              <a:t>primates are social</a:t>
            </a:r>
            <a:r>
              <a:rPr lang="en-US" dirty="0"/>
              <a:t>, but their sociality co-exists with strong intra- and inter-group competition.</a:t>
            </a:r>
          </a:p>
          <a:p>
            <a:r>
              <a:rPr lang="en-US" dirty="0"/>
              <a:t>Among our closest relatives (chimpanzees and </a:t>
            </a:r>
            <a:r>
              <a:rPr lang="en-US" dirty="0" err="1"/>
              <a:t>bonobos</a:t>
            </a:r>
            <a:r>
              <a:rPr lang="en-US" dirty="0"/>
              <a:t>) </a:t>
            </a:r>
            <a:r>
              <a:rPr lang="en-US" b="1" dirty="0"/>
              <a:t>foraging is largely solitary</a:t>
            </a:r>
            <a:r>
              <a:rPr lang="en-US" dirty="0"/>
              <a:t>, in sharp contrast to humans where foraging is highly cooperative.</a:t>
            </a:r>
          </a:p>
          <a:p>
            <a:pPr>
              <a:buNone/>
            </a:pPr>
            <a:endParaRPr lang="en-US" dirty="0"/>
          </a:p>
        </p:txBody>
      </p:sp>
      <p:pic>
        <p:nvPicPr>
          <p:cNvPr id="15362" name="Picture 2" descr="http://greatergood.berkeley.edu/images/uploads/5b_DeWaal-HandReaching.jpg"/>
          <p:cNvPicPr>
            <a:picLocks noChangeAspect="1" noChangeArrowheads="1"/>
          </p:cNvPicPr>
          <p:nvPr/>
        </p:nvPicPr>
        <p:blipFill>
          <a:blip r:embed="rId2" cstate="print"/>
          <a:srcRect/>
          <a:stretch>
            <a:fillRect/>
          </a:stretch>
        </p:blipFill>
        <p:spPr bwMode="auto">
          <a:xfrm>
            <a:off x="6781801" y="1143001"/>
            <a:ext cx="2809875" cy="2474753"/>
          </a:xfrm>
          <a:prstGeom prst="rect">
            <a:avLst/>
          </a:prstGeom>
          <a:noFill/>
        </p:spPr>
      </p:pic>
      <p:pic>
        <p:nvPicPr>
          <p:cNvPr id="15364" name="Picture 4" descr="http://www.honoluluzoo.org/support-the-zoo/enrichment/images/chimp-enrichment-foraging-6.jpg"/>
          <p:cNvPicPr>
            <a:picLocks noChangeAspect="1" noChangeArrowheads="1"/>
          </p:cNvPicPr>
          <p:nvPr/>
        </p:nvPicPr>
        <p:blipFill>
          <a:blip r:embed="rId3" cstate="print"/>
          <a:srcRect/>
          <a:stretch>
            <a:fillRect/>
          </a:stretch>
        </p:blipFill>
        <p:spPr bwMode="auto">
          <a:xfrm>
            <a:off x="6934200" y="3962400"/>
            <a:ext cx="2667000" cy="2000250"/>
          </a:xfrm>
          <a:prstGeom prst="rect">
            <a:avLst/>
          </a:prstGeom>
          <a:noFill/>
        </p:spPr>
      </p:pic>
    </p:spTree>
    <p:extLst>
      <p:ext uri="{BB962C8B-B14F-4D97-AF65-F5344CB8AC3E}">
        <p14:creationId xmlns:p14="http://schemas.microsoft.com/office/powerpoint/2010/main" val="28396517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0131" y="262112"/>
            <a:ext cx="5371579" cy="639762"/>
          </a:xfrm>
        </p:spPr>
        <p:txBody>
          <a:bodyPr>
            <a:normAutofit/>
          </a:bodyPr>
          <a:lstStyle/>
          <a:p>
            <a:r>
              <a:rPr lang="en-US" sz="2800" b="1" dirty="0"/>
              <a:t>Primate Cooperativeness</a:t>
            </a:r>
          </a:p>
        </p:txBody>
      </p:sp>
      <p:sp>
        <p:nvSpPr>
          <p:cNvPr id="3" name="Content Placeholder 2"/>
          <p:cNvSpPr>
            <a:spLocks noGrp="1"/>
          </p:cNvSpPr>
          <p:nvPr>
            <p:ph idx="1"/>
          </p:nvPr>
        </p:nvSpPr>
        <p:spPr>
          <a:xfrm>
            <a:off x="1981200" y="1143001"/>
            <a:ext cx="7696200" cy="2971799"/>
          </a:xfrm>
        </p:spPr>
        <p:txBody>
          <a:bodyPr>
            <a:normAutofit lnSpcReduction="10000"/>
          </a:bodyPr>
          <a:lstStyle/>
          <a:p>
            <a:r>
              <a:rPr lang="en-US" b="1" dirty="0"/>
              <a:t>Chimpanzee cooperativeness limited by dominance</a:t>
            </a:r>
            <a:r>
              <a:rPr lang="en-US" dirty="0"/>
              <a:t>:</a:t>
            </a:r>
          </a:p>
          <a:p>
            <a:r>
              <a:rPr lang="en-US" dirty="0"/>
              <a:t>Researchers had children and chimps work together pulling on ropes to bring into reach a food reward. </a:t>
            </a:r>
          </a:p>
          <a:p>
            <a:r>
              <a:rPr lang="en-US" dirty="0"/>
              <a:t>When reward was </a:t>
            </a:r>
            <a:r>
              <a:rPr lang="en-US" b="1" dirty="0"/>
              <a:t>pre-divided into two equal piles</a:t>
            </a:r>
            <a:r>
              <a:rPr lang="en-US" dirty="0"/>
              <a:t> chimps and children both cooperated effectively. </a:t>
            </a:r>
          </a:p>
          <a:p>
            <a:r>
              <a:rPr lang="en-US" dirty="0"/>
              <a:t>When reward was in </a:t>
            </a:r>
            <a:r>
              <a:rPr lang="en-US" b="1" dirty="0"/>
              <a:t>single pile</a:t>
            </a:r>
            <a:r>
              <a:rPr lang="en-US" dirty="0"/>
              <a:t> chimp cooperation broke down. Why? Dominant chimp took all. Kids, by contrast, fairly easily divided reward equally. </a:t>
            </a:r>
          </a:p>
          <a:p>
            <a:endParaRPr lang="en-US" dirty="0"/>
          </a:p>
        </p:txBody>
      </p:sp>
      <p:pic>
        <p:nvPicPr>
          <p:cNvPr id="17410" name="Picture 2" descr="https://encrypted-tbn2.gstatic.com/images?q=tbn:ANd9GcRPw8O9e1Fbceqc2sWSMExj2tbM4sbV06GM4lX0-GgT3b55vghHZg"/>
          <p:cNvPicPr>
            <a:picLocks noChangeAspect="1" noChangeArrowheads="1"/>
          </p:cNvPicPr>
          <p:nvPr/>
        </p:nvPicPr>
        <p:blipFill>
          <a:blip r:embed="rId2" cstate="print"/>
          <a:srcRect/>
          <a:stretch>
            <a:fillRect/>
          </a:stretch>
        </p:blipFill>
        <p:spPr bwMode="auto">
          <a:xfrm>
            <a:off x="4419600" y="4191000"/>
            <a:ext cx="3249002" cy="2209800"/>
          </a:xfrm>
          <a:prstGeom prst="rect">
            <a:avLst/>
          </a:prstGeom>
          <a:noFill/>
        </p:spPr>
      </p:pic>
    </p:spTree>
    <p:extLst>
      <p:ext uri="{BB962C8B-B14F-4D97-AF65-F5344CB8AC3E}">
        <p14:creationId xmlns:p14="http://schemas.microsoft.com/office/powerpoint/2010/main" val="31432411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639762"/>
          </a:xfrm>
        </p:spPr>
        <p:txBody>
          <a:bodyPr>
            <a:normAutofit/>
          </a:bodyPr>
          <a:lstStyle/>
          <a:p>
            <a:r>
              <a:rPr lang="en-US" sz="3200" b="1" dirty="0"/>
              <a:t>Effort-reward justice</a:t>
            </a:r>
            <a:endParaRPr lang="en-US" sz="3200" dirty="0"/>
          </a:p>
        </p:txBody>
      </p:sp>
      <p:sp>
        <p:nvSpPr>
          <p:cNvPr id="3" name="Content Placeholder 2"/>
          <p:cNvSpPr>
            <a:spLocks noGrp="1"/>
          </p:cNvSpPr>
          <p:nvPr>
            <p:ph idx="1"/>
          </p:nvPr>
        </p:nvSpPr>
        <p:spPr>
          <a:xfrm>
            <a:off x="1981200" y="1143000"/>
            <a:ext cx="8229600" cy="2667000"/>
          </a:xfrm>
        </p:spPr>
        <p:txBody>
          <a:bodyPr>
            <a:normAutofit/>
          </a:bodyPr>
          <a:lstStyle/>
          <a:p>
            <a:r>
              <a:rPr lang="en-US" dirty="0"/>
              <a:t>A concept that evolved over the course of human evolution. </a:t>
            </a:r>
          </a:p>
          <a:p>
            <a:r>
              <a:rPr lang="en-US" dirty="0"/>
              <a:t>In another study where a second </a:t>
            </a:r>
            <a:r>
              <a:rPr lang="en-US" b="1" dirty="0"/>
              <a:t>kid or chimp could help out or not</a:t>
            </a:r>
            <a:r>
              <a:rPr lang="en-US" dirty="0"/>
              <a:t> in retrieving a reward, </a:t>
            </a:r>
            <a:r>
              <a:rPr lang="en-US" b="1" dirty="0"/>
              <a:t>kids excluded a non-participant</a:t>
            </a:r>
            <a:r>
              <a:rPr lang="en-US" dirty="0"/>
              <a:t> from getting part of the reward, whereas </a:t>
            </a:r>
            <a:r>
              <a:rPr lang="en-US" b="1" dirty="0"/>
              <a:t>chimps did not</a:t>
            </a:r>
            <a:r>
              <a:rPr lang="en-US" dirty="0"/>
              <a:t>. </a:t>
            </a:r>
          </a:p>
          <a:p>
            <a:r>
              <a:rPr lang="en-US" dirty="0"/>
              <a:t>For chimps critical variable was simply proximity. Whether he/she had helped or not, if chimp close by, chimp got some of the reward. </a:t>
            </a:r>
          </a:p>
        </p:txBody>
      </p:sp>
      <p:pic>
        <p:nvPicPr>
          <p:cNvPr id="19458" name="Picture 2" descr="https://c2.staticflickr.com/8/7160/6546232297_f87497e748.jpg"/>
          <p:cNvPicPr>
            <a:picLocks noChangeAspect="1" noChangeArrowheads="1"/>
          </p:cNvPicPr>
          <p:nvPr/>
        </p:nvPicPr>
        <p:blipFill>
          <a:blip r:embed="rId2" cstate="print"/>
          <a:srcRect/>
          <a:stretch>
            <a:fillRect/>
          </a:stretch>
        </p:blipFill>
        <p:spPr bwMode="auto">
          <a:xfrm>
            <a:off x="4495800" y="3733800"/>
            <a:ext cx="3314700" cy="2320290"/>
          </a:xfrm>
          <a:prstGeom prst="rect">
            <a:avLst/>
          </a:prstGeom>
          <a:noFill/>
        </p:spPr>
      </p:pic>
    </p:spTree>
    <p:extLst>
      <p:ext uri="{BB962C8B-B14F-4D97-AF65-F5344CB8AC3E}">
        <p14:creationId xmlns:p14="http://schemas.microsoft.com/office/powerpoint/2010/main" val="25076507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1090699"/>
          </a:xfrm>
        </p:spPr>
        <p:txBody>
          <a:bodyPr>
            <a:normAutofit/>
          </a:bodyPr>
          <a:lstStyle/>
          <a:p>
            <a:r>
              <a:rPr lang="en-US" sz="3200" b="1" dirty="0"/>
              <a:t>Group competition</a:t>
            </a:r>
            <a:r>
              <a:rPr lang="en-US" sz="3200" dirty="0"/>
              <a:t>: How to ensure trust?</a:t>
            </a:r>
          </a:p>
        </p:txBody>
      </p:sp>
      <p:sp>
        <p:nvSpPr>
          <p:cNvPr id="3" name="Content Placeholder 2"/>
          <p:cNvSpPr>
            <a:spLocks noGrp="1"/>
          </p:cNvSpPr>
          <p:nvPr>
            <p:ph idx="1"/>
          </p:nvPr>
        </p:nvSpPr>
        <p:spPr>
          <a:xfrm>
            <a:off x="6663846" y="1365337"/>
            <a:ext cx="4724400" cy="4525963"/>
          </a:xfrm>
        </p:spPr>
        <p:txBody>
          <a:bodyPr>
            <a:normAutofit/>
          </a:bodyPr>
          <a:lstStyle/>
          <a:p>
            <a:r>
              <a:rPr lang="en-US" dirty="0" smtClean="0"/>
              <a:t>Selected for tribal minds = group&gt;self</a:t>
            </a:r>
            <a:endParaRPr lang="en-US" dirty="0"/>
          </a:p>
          <a:p>
            <a:r>
              <a:rPr lang="en-US" dirty="0" smtClean="0"/>
              <a:t>So can one be sure another puts the tribe before self?  </a:t>
            </a:r>
            <a:endParaRPr lang="en-US" dirty="0"/>
          </a:p>
          <a:p>
            <a:r>
              <a:rPr lang="en-US" b="1" dirty="0" err="1"/>
              <a:t>Ans</a:t>
            </a:r>
            <a:r>
              <a:rPr lang="en-US" dirty="0"/>
              <a:t>: Ritual displays of commitment to group norms. </a:t>
            </a:r>
          </a:p>
          <a:p>
            <a:r>
              <a:rPr lang="en-US" b="1" dirty="0"/>
              <a:t>Argument 2: Community defined by ritually-ensured trust. </a:t>
            </a:r>
            <a:r>
              <a:rPr lang="en-US" dirty="0"/>
              <a:t> </a:t>
            </a:r>
          </a:p>
          <a:p>
            <a:endParaRPr lang="en-US" dirty="0"/>
          </a:p>
        </p:txBody>
      </p:sp>
      <p:pic>
        <p:nvPicPr>
          <p:cNvPr id="22530" name="Picture 2" descr="http://www.independent.co.uk/incoming/article8718064.ece/alternates/w620/papanese-gtv1.jpg"/>
          <p:cNvPicPr>
            <a:picLocks noChangeAspect="1" noChangeArrowheads="1"/>
          </p:cNvPicPr>
          <p:nvPr/>
        </p:nvPicPr>
        <p:blipFill>
          <a:blip r:embed="rId2" cstate="print"/>
          <a:srcRect/>
          <a:stretch>
            <a:fillRect/>
          </a:stretch>
        </p:blipFill>
        <p:spPr bwMode="auto">
          <a:xfrm>
            <a:off x="2456145" y="1659044"/>
            <a:ext cx="3352800" cy="2514600"/>
          </a:xfrm>
          <a:prstGeom prst="rect">
            <a:avLst/>
          </a:prstGeom>
          <a:noFill/>
        </p:spPr>
      </p:pic>
      <p:pic>
        <p:nvPicPr>
          <p:cNvPr id="22532" name="Picture 4" descr="http://www.harunyahya.com/image/islam_teroru_lanetler/109_Jewish_children.jpg"/>
          <p:cNvPicPr>
            <a:picLocks noChangeAspect="1" noChangeArrowheads="1"/>
          </p:cNvPicPr>
          <p:nvPr/>
        </p:nvPicPr>
        <p:blipFill>
          <a:blip r:embed="rId3" cstate="print"/>
          <a:srcRect/>
          <a:stretch>
            <a:fillRect/>
          </a:stretch>
        </p:blipFill>
        <p:spPr bwMode="auto">
          <a:xfrm>
            <a:off x="2456145" y="4354617"/>
            <a:ext cx="3352800" cy="2027154"/>
          </a:xfrm>
          <a:prstGeom prst="rect">
            <a:avLst/>
          </a:prstGeom>
          <a:noFill/>
        </p:spPr>
      </p:pic>
    </p:spTree>
    <p:extLst>
      <p:ext uri="{BB962C8B-B14F-4D97-AF65-F5344CB8AC3E}">
        <p14:creationId xmlns:p14="http://schemas.microsoft.com/office/powerpoint/2010/main" val="3944450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851</TotalTime>
  <Words>1783</Words>
  <Application>Microsoft Office PowerPoint</Application>
  <PresentationFormat>Widescreen</PresentationFormat>
  <Paragraphs>208</Paragraphs>
  <Slides>29</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Century Gothic</vt:lpstr>
      <vt:lpstr>Times New Roman</vt:lpstr>
      <vt:lpstr>Wingdings 3</vt:lpstr>
      <vt:lpstr>Slice</vt:lpstr>
      <vt:lpstr>How Ritual Made Us Human</vt:lpstr>
      <vt:lpstr>Ritual Saves Lives</vt:lpstr>
      <vt:lpstr>The ritual plea</vt:lpstr>
      <vt:lpstr>The argument</vt:lpstr>
      <vt:lpstr>Argument 1: Humanity defined by cooperative communities Michael Tomasello: Humans as the ‘ultra social’ animal</vt:lpstr>
      <vt:lpstr>Primate Cooperation</vt:lpstr>
      <vt:lpstr>Primate Cooperativeness</vt:lpstr>
      <vt:lpstr>Effort-reward justice</vt:lpstr>
      <vt:lpstr>Group competition: How to ensure trust?</vt:lpstr>
      <vt:lpstr>Ritualized behavior: Deep evolutionary roots</vt:lpstr>
      <vt:lpstr>Primate social rituals</vt:lpstr>
      <vt:lpstr>Elements of ritualization</vt:lpstr>
      <vt:lpstr>Ritualized behaviors: Honest signals of commitment or self-interested manipulation?</vt:lpstr>
      <vt:lpstr>Cost of religious rituals: </vt:lpstr>
      <vt:lpstr>Cost=increased group cohesion</vt:lpstr>
      <vt:lpstr>Synchrony and values</vt:lpstr>
      <vt:lpstr>Sustaining power of Ritual</vt:lpstr>
      <vt:lpstr>Sustaining power  of ritual:  Heightened by supernaturalism</vt:lpstr>
      <vt:lpstr>PowerPoint Presentation</vt:lpstr>
      <vt:lpstr>           Emergence of Homo sapiens</vt:lpstr>
      <vt:lpstr>Ritual Saves Humanity </vt:lpstr>
      <vt:lpstr>     Ritual Elevates Humanity </vt:lpstr>
      <vt:lpstr>Cognitive difference replaced by Ritual Differences</vt:lpstr>
      <vt:lpstr>Red ochre sites </vt:lpstr>
      <vt:lpstr>Ritual Burial</vt:lpstr>
      <vt:lpstr>Cave rituals</vt:lpstr>
      <vt:lpstr>Neanderthal rituals</vt:lpstr>
      <vt:lpstr>Cave rituals</vt:lpstr>
      <vt:lpstr>Ritual: Robbing nature of the last word</vt:lpstr>
    </vt:vector>
  </TitlesOfParts>
  <Company>Southeastern Louisiana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Ritual Made Us Human</dc:title>
  <dc:creator>Windows User</dc:creator>
  <cp:lastModifiedBy>Windows User</cp:lastModifiedBy>
  <cp:revision>67</cp:revision>
  <dcterms:created xsi:type="dcterms:W3CDTF">2017-12-21T20:31:55Z</dcterms:created>
  <dcterms:modified xsi:type="dcterms:W3CDTF">2019-06-26T19:33:15Z</dcterms:modified>
</cp:coreProperties>
</file>